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sldIdLst>
    <p:sldId id="265" r:id="rId3"/>
    <p:sldId id="261" r:id="rId4"/>
    <p:sldId id="258" r:id="rId5"/>
    <p:sldId id="267" r:id="rId6"/>
    <p:sldId id="269" r:id="rId7"/>
    <p:sldId id="268" r:id="rId8"/>
    <p:sldId id="270" r:id="rId9"/>
    <p:sldId id="275" r:id="rId10"/>
    <p:sldId id="271" r:id="rId11"/>
    <p:sldId id="266" r:id="rId12"/>
    <p:sldId id="272" r:id="rId13"/>
    <p:sldId id="273" r:id="rId14"/>
    <p:sldId id="274" r:id="rId15"/>
    <p:sldId id="279" r:id="rId16"/>
    <p:sldId id="276" r:id="rId17"/>
    <p:sldId id="278" r:id="rId18"/>
    <p:sldId id="277" r:id="rId19"/>
    <p:sldId id="280" r:id="rId20"/>
    <p:sldId id="281" r:id="rId21"/>
    <p:sldId id="264" r:id="rId22"/>
  </p:sldIdLst>
  <p:sldSz cx="9144000" cy="6858000" type="screen4x3"/>
  <p:notesSz cx="69469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Corporation" initials="" lastIdx="4" clrIdx="0"/>
  <p:cmAuthor id="1" name="Elisabeth Keating"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241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581" autoAdjust="0"/>
  </p:normalViewPr>
  <p:slideViewPr>
    <p:cSldViewPr>
      <p:cViewPr varScale="1">
        <p:scale>
          <a:sx n="128" d="100"/>
          <a:sy n="128" d="100"/>
        </p:scale>
        <p:origin x="1736"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752600" y="4953000"/>
            <a:ext cx="5715000" cy="838200"/>
          </a:xfrm>
        </p:spPr>
        <p:txBody>
          <a:bodyPr/>
          <a:lstStyle>
            <a:lvl1pPr marL="0" indent="0" algn="ctr">
              <a:buFontTx/>
              <a:buNone/>
              <a:defRPr>
                <a:solidFill>
                  <a:schemeClr val="accent1">
                    <a:lumMod val="50000"/>
                  </a:schemeClr>
                </a:solidFill>
              </a:defRPr>
            </a:lvl1pPr>
          </a:lstStyle>
          <a:p>
            <a:pPr lvl="0"/>
            <a:r>
              <a:rPr lang="en-US" noProof="0"/>
              <a:t>Click to edit Master subtitle style</a:t>
            </a:r>
            <a:endParaRPr lang="en-US" noProof="0" dirty="0"/>
          </a:p>
        </p:txBody>
      </p:sp>
      <p:sp>
        <p:nvSpPr>
          <p:cNvPr id="12300" name="Rectangle 12"/>
          <p:cNvSpPr>
            <a:spLocks noGrp="1" noChangeArrowheads="1"/>
          </p:cNvSpPr>
          <p:nvPr>
            <p:ph type="ctrTitle"/>
          </p:nvPr>
        </p:nvSpPr>
        <p:spPr>
          <a:xfrm>
            <a:off x="1752600" y="3352800"/>
            <a:ext cx="5715000" cy="1600200"/>
          </a:xfrm>
        </p:spPr>
        <p:txBody>
          <a:bodyPr/>
          <a:lstStyle>
            <a:lvl1pPr algn="ctr">
              <a:defRPr sz="4800">
                <a:solidFill>
                  <a:schemeClr val="accent1">
                    <a:lumMod val="75000"/>
                  </a:schemeClr>
                </a:solidFill>
              </a:defRPr>
            </a:lvl1pPr>
          </a:lstStyle>
          <a:p>
            <a:pPr lvl="0"/>
            <a:r>
              <a:rPr lang="en-US" noProof="0"/>
              <a:t>Click to edit Master title style</a:t>
            </a:r>
            <a:endParaRPr lang="en-US" noProof="0" dirty="0"/>
          </a:p>
        </p:txBody>
      </p:sp>
      <p:sp>
        <p:nvSpPr>
          <p:cNvPr id="12301" name="Rectangle 13"/>
          <p:cNvSpPr>
            <a:spLocks noGrp="1" noChangeArrowheads="1"/>
          </p:cNvSpPr>
          <p:nvPr>
            <p:ph type="dt" sz="half" idx="2"/>
          </p:nvPr>
        </p:nvSpPr>
        <p:spPr/>
        <p:txBody>
          <a:bodyPr/>
          <a:lstStyle>
            <a:lvl1pPr>
              <a:defRPr>
                <a:latin typeface="+mn-lt"/>
              </a:defRPr>
            </a:lvl1pPr>
          </a:lstStyle>
          <a:p>
            <a:endParaRPr lang="en-US" dirty="0"/>
          </a:p>
        </p:txBody>
      </p:sp>
      <p:sp>
        <p:nvSpPr>
          <p:cNvPr id="12302" name="Rectangle 14"/>
          <p:cNvSpPr>
            <a:spLocks noGrp="1" noChangeArrowheads="1"/>
          </p:cNvSpPr>
          <p:nvPr>
            <p:ph type="ftr" sz="quarter" idx="3"/>
          </p:nvPr>
        </p:nvSpPr>
        <p:spPr/>
        <p:txBody>
          <a:bodyPr/>
          <a:lstStyle>
            <a:lvl1pPr>
              <a:defRPr>
                <a:latin typeface="+mn-lt"/>
              </a:defRPr>
            </a:lvl1pPr>
          </a:lstStyle>
          <a:p>
            <a:endParaRPr lang="en-US" dirty="0"/>
          </a:p>
        </p:txBody>
      </p:sp>
      <p:sp>
        <p:nvSpPr>
          <p:cNvPr id="12303" name="Rectangle 15"/>
          <p:cNvSpPr>
            <a:spLocks noGrp="1" noChangeArrowheads="1"/>
          </p:cNvSpPr>
          <p:nvPr>
            <p:ph type="sldNum" sz="quarter" idx="4"/>
          </p:nvPr>
        </p:nvSpPr>
        <p:spPr/>
        <p:txBody>
          <a:bodyPr/>
          <a:lstStyle>
            <a:lvl1pPr>
              <a:defRPr>
                <a:latin typeface="+mn-lt"/>
              </a:defRPr>
            </a:lvl1pPr>
          </a:lstStyle>
          <a:p>
            <a:fld id="{EF391BD4-A378-4329-A5DF-4A5955C5E9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85E1EE-9592-4865-834F-79405699F61D}" type="slidenum">
              <a:rPr lang="en-US"/>
              <a:pPr/>
              <a:t>‹#›</a:t>
            </a:fld>
            <a:endParaRPr lang="en-US"/>
          </a:p>
        </p:txBody>
      </p:sp>
    </p:spTree>
    <p:extLst>
      <p:ext uri="{BB962C8B-B14F-4D97-AF65-F5344CB8AC3E}">
        <p14:creationId xmlns:p14="http://schemas.microsoft.com/office/powerpoint/2010/main" val="83199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19812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0"/>
            <a:ext cx="57912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97E91E-09F4-423F-A7EF-55CF9DF26056}" type="slidenum">
              <a:rPr lang="en-US"/>
              <a:pPr/>
              <a:t>‹#›</a:t>
            </a:fld>
            <a:endParaRPr lang="en-US"/>
          </a:p>
        </p:txBody>
      </p:sp>
    </p:spTree>
    <p:extLst>
      <p:ext uri="{BB962C8B-B14F-4D97-AF65-F5344CB8AC3E}">
        <p14:creationId xmlns:p14="http://schemas.microsoft.com/office/powerpoint/2010/main" val="40941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BDDAD0-AC67-4FDA-80DA-826BFEA80967}" type="slidenum">
              <a:rPr lang="en-US"/>
              <a:pPr/>
              <a:t>‹#›</a:t>
            </a:fld>
            <a:endParaRPr lang="en-US"/>
          </a:p>
        </p:txBody>
      </p:sp>
    </p:spTree>
    <p:extLst>
      <p:ext uri="{BB962C8B-B14F-4D97-AF65-F5344CB8AC3E}">
        <p14:creationId xmlns:p14="http://schemas.microsoft.com/office/powerpoint/2010/main" val="50826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E73CE4-EA5F-42E1-999D-BA84EF8C7517}" type="slidenum">
              <a:rPr lang="en-US"/>
              <a:pPr/>
              <a:t>‹#›</a:t>
            </a:fld>
            <a:endParaRPr lang="en-US"/>
          </a:p>
        </p:txBody>
      </p:sp>
    </p:spTree>
    <p:extLst>
      <p:ext uri="{BB962C8B-B14F-4D97-AF65-F5344CB8AC3E}">
        <p14:creationId xmlns:p14="http://schemas.microsoft.com/office/powerpoint/2010/main" val="33776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86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76400"/>
            <a:ext cx="3886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348021-AED3-4B9B-8412-B61F272FCD57}" type="slidenum">
              <a:rPr lang="en-US"/>
              <a:pPr/>
              <a:t>‹#›</a:t>
            </a:fld>
            <a:endParaRPr lang="en-US"/>
          </a:p>
        </p:txBody>
      </p:sp>
    </p:spTree>
    <p:extLst>
      <p:ext uri="{BB962C8B-B14F-4D97-AF65-F5344CB8AC3E}">
        <p14:creationId xmlns:p14="http://schemas.microsoft.com/office/powerpoint/2010/main" val="122849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07EAD03-7990-45BB-96FB-36C65F767C8E}" type="slidenum">
              <a:rPr lang="en-US"/>
              <a:pPr/>
              <a:t>‹#›</a:t>
            </a:fld>
            <a:endParaRPr lang="en-US"/>
          </a:p>
        </p:txBody>
      </p:sp>
    </p:spTree>
    <p:extLst>
      <p:ext uri="{BB962C8B-B14F-4D97-AF65-F5344CB8AC3E}">
        <p14:creationId xmlns:p14="http://schemas.microsoft.com/office/powerpoint/2010/main" val="324936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A16668B-AAC7-4189-80D2-4F5855F58372}" type="slidenum">
              <a:rPr lang="en-US"/>
              <a:pPr/>
              <a:t>‹#›</a:t>
            </a:fld>
            <a:endParaRPr lang="en-US"/>
          </a:p>
        </p:txBody>
      </p:sp>
    </p:spTree>
    <p:extLst>
      <p:ext uri="{BB962C8B-B14F-4D97-AF65-F5344CB8AC3E}">
        <p14:creationId xmlns:p14="http://schemas.microsoft.com/office/powerpoint/2010/main" val="171228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CE98ED4-6205-4787-9F41-CC1E8FAF8209}" type="slidenum">
              <a:rPr lang="en-US"/>
              <a:pPr/>
              <a:t>‹#›</a:t>
            </a:fld>
            <a:endParaRPr lang="en-US"/>
          </a:p>
        </p:txBody>
      </p:sp>
    </p:spTree>
    <p:extLst>
      <p:ext uri="{BB962C8B-B14F-4D97-AF65-F5344CB8AC3E}">
        <p14:creationId xmlns:p14="http://schemas.microsoft.com/office/powerpoint/2010/main" val="215774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914400"/>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09601"/>
            <a:ext cx="5111750" cy="5410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524001"/>
            <a:ext cx="3008313" cy="449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855399-94E5-44F8-8F6D-CB8A7216A87A}" type="slidenum">
              <a:rPr lang="en-US"/>
              <a:pPr/>
              <a:t>‹#›</a:t>
            </a:fld>
            <a:endParaRPr lang="en-US"/>
          </a:p>
        </p:txBody>
      </p:sp>
    </p:spTree>
    <p:extLst>
      <p:ext uri="{BB962C8B-B14F-4D97-AF65-F5344CB8AC3E}">
        <p14:creationId xmlns:p14="http://schemas.microsoft.com/office/powerpoint/2010/main" val="156345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40C28D-A11E-4C04-AB5B-4DA120267640}" type="slidenum">
              <a:rPr lang="en-US"/>
              <a:pPr/>
              <a:t>‹#›</a:t>
            </a:fld>
            <a:endParaRPr lang="en-US"/>
          </a:p>
        </p:txBody>
      </p:sp>
    </p:spTree>
    <p:extLst>
      <p:ext uri="{BB962C8B-B14F-4D97-AF65-F5344CB8AC3E}">
        <p14:creationId xmlns:p14="http://schemas.microsoft.com/office/powerpoint/2010/main" val="409420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bwMode="auto">
          <a:xfrm>
            <a:off x="685800" y="762000"/>
            <a:ext cx="7924800"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1269" name="Rectangle 5"/>
          <p:cNvSpPr>
            <a:spLocks noGrp="1" noChangeArrowheads="1"/>
          </p:cNvSpPr>
          <p:nvPr>
            <p:ph type="body" idx="1"/>
          </p:nvPr>
        </p:nvSpPr>
        <p:spPr bwMode="auto">
          <a:xfrm>
            <a:off x="685800" y="1676400"/>
            <a:ext cx="792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270" name="Rectangle 6"/>
          <p:cNvSpPr>
            <a:spLocks noGrp="1" noChangeArrowheads="1"/>
          </p:cNvSpPr>
          <p:nvPr>
            <p:ph type="dt" sz="half" idx="2"/>
          </p:nvPr>
        </p:nvSpPr>
        <p:spPr bwMode="auto">
          <a:xfrm>
            <a:off x="685800" y="6248400"/>
            <a:ext cx="216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chemeClr val="accent1">
                    <a:lumMod val="50000"/>
                  </a:schemeClr>
                </a:solidFill>
                <a:latin typeface="+mn-lt"/>
              </a:defRPr>
            </a:lvl1pPr>
          </a:lstStyle>
          <a:p>
            <a:endParaRPr lang="en-US" dirty="0"/>
          </a:p>
        </p:txBody>
      </p:sp>
      <p:sp>
        <p:nvSpPr>
          <p:cNvPr id="11271" name="Rectangle 7"/>
          <p:cNvSpPr>
            <a:spLocks noGrp="1" noChangeArrowheads="1"/>
          </p:cNvSpPr>
          <p:nvPr>
            <p:ph type="ftr" sz="quarter" idx="3"/>
          </p:nvPr>
        </p:nvSpPr>
        <p:spPr bwMode="auto">
          <a:xfrm>
            <a:off x="3254375"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chemeClr val="accent1">
                    <a:lumMod val="50000"/>
                  </a:schemeClr>
                </a:solidFill>
                <a:latin typeface="+mn-lt"/>
              </a:defRPr>
            </a:lvl1pPr>
          </a:lstStyle>
          <a:p>
            <a:endParaRPr lang="en-US" dirty="0"/>
          </a:p>
        </p:txBody>
      </p:sp>
      <p:sp>
        <p:nvSpPr>
          <p:cNvPr id="11272"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chemeClr val="accent1">
                    <a:lumMod val="50000"/>
                  </a:schemeClr>
                </a:solidFill>
                <a:latin typeface="+mn-lt"/>
              </a:defRPr>
            </a:lvl1pPr>
          </a:lstStyle>
          <a:p>
            <a:fld id="{157A5440-C788-490C-BE93-2ABAC828A8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spcBef>
          <a:spcPct val="0"/>
        </a:spcBef>
        <a:spcAft>
          <a:spcPct val="0"/>
        </a:spcAft>
        <a:defRPr sz="3600" b="1">
          <a:solidFill>
            <a:schemeClr val="accent1">
              <a:lumMod val="75000"/>
            </a:schemeClr>
          </a:solidFill>
          <a:latin typeface="+mj-lt"/>
          <a:ea typeface="+mj-ea"/>
          <a:cs typeface="+mj-cs"/>
        </a:defRPr>
      </a:lvl1pPr>
      <a:lvl2pPr algn="l" rtl="0" eaLnBrk="1" fontAlgn="base" hangingPunct="1">
        <a:spcBef>
          <a:spcPct val="0"/>
        </a:spcBef>
        <a:spcAft>
          <a:spcPct val="0"/>
        </a:spcAft>
        <a:defRPr sz="3600" b="1">
          <a:solidFill>
            <a:srgbClr val="824100"/>
          </a:solidFill>
          <a:latin typeface="Garamond" pitchFamily="18" charset="0"/>
        </a:defRPr>
      </a:lvl2pPr>
      <a:lvl3pPr algn="l" rtl="0" eaLnBrk="1" fontAlgn="base" hangingPunct="1">
        <a:spcBef>
          <a:spcPct val="0"/>
        </a:spcBef>
        <a:spcAft>
          <a:spcPct val="0"/>
        </a:spcAft>
        <a:defRPr sz="3600" b="1">
          <a:solidFill>
            <a:srgbClr val="824100"/>
          </a:solidFill>
          <a:latin typeface="Garamond" pitchFamily="18" charset="0"/>
        </a:defRPr>
      </a:lvl3pPr>
      <a:lvl4pPr algn="l" rtl="0" eaLnBrk="1" fontAlgn="base" hangingPunct="1">
        <a:spcBef>
          <a:spcPct val="0"/>
        </a:spcBef>
        <a:spcAft>
          <a:spcPct val="0"/>
        </a:spcAft>
        <a:defRPr sz="3600" b="1">
          <a:solidFill>
            <a:srgbClr val="824100"/>
          </a:solidFill>
          <a:latin typeface="Garamond" pitchFamily="18" charset="0"/>
        </a:defRPr>
      </a:lvl4pPr>
      <a:lvl5pPr algn="l" rtl="0" eaLnBrk="1" fontAlgn="base" hangingPunct="1">
        <a:spcBef>
          <a:spcPct val="0"/>
        </a:spcBef>
        <a:spcAft>
          <a:spcPct val="0"/>
        </a:spcAft>
        <a:defRPr sz="3600" b="1">
          <a:solidFill>
            <a:srgbClr val="824100"/>
          </a:solidFill>
          <a:latin typeface="Garamond" pitchFamily="18" charset="0"/>
        </a:defRPr>
      </a:lvl5pPr>
      <a:lvl6pPr marL="457200" algn="l" rtl="0" eaLnBrk="1" fontAlgn="base" hangingPunct="1">
        <a:spcBef>
          <a:spcPct val="0"/>
        </a:spcBef>
        <a:spcAft>
          <a:spcPct val="0"/>
        </a:spcAft>
        <a:defRPr sz="3600" b="1">
          <a:solidFill>
            <a:srgbClr val="824100"/>
          </a:solidFill>
          <a:latin typeface="Garamond" pitchFamily="18" charset="0"/>
        </a:defRPr>
      </a:lvl6pPr>
      <a:lvl7pPr marL="914400" algn="l" rtl="0" eaLnBrk="1" fontAlgn="base" hangingPunct="1">
        <a:spcBef>
          <a:spcPct val="0"/>
        </a:spcBef>
        <a:spcAft>
          <a:spcPct val="0"/>
        </a:spcAft>
        <a:defRPr sz="3600" b="1">
          <a:solidFill>
            <a:srgbClr val="824100"/>
          </a:solidFill>
          <a:latin typeface="Garamond" pitchFamily="18" charset="0"/>
        </a:defRPr>
      </a:lvl7pPr>
      <a:lvl8pPr marL="1371600" algn="l" rtl="0" eaLnBrk="1" fontAlgn="base" hangingPunct="1">
        <a:spcBef>
          <a:spcPct val="0"/>
        </a:spcBef>
        <a:spcAft>
          <a:spcPct val="0"/>
        </a:spcAft>
        <a:defRPr sz="3600" b="1">
          <a:solidFill>
            <a:srgbClr val="824100"/>
          </a:solidFill>
          <a:latin typeface="Garamond" pitchFamily="18" charset="0"/>
        </a:defRPr>
      </a:lvl8pPr>
      <a:lvl9pPr marL="1828800" algn="l" rtl="0" eaLnBrk="1" fontAlgn="base" hangingPunct="1">
        <a:spcBef>
          <a:spcPct val="0"/>
        </a:spcBef>
        <a:spcAft>
          <a:spcPct val="0"/>
        </a:spcAft>
        <a:defRPr sz="3600" b="1">
          <a:solidFill>
            <a:srgbClr val="824100"/>
          </a:solidFill>
          <a:latin typeface="Garamond" pitchFamily="18" charset="0"/>
        </a:defRPr>
      </a:lvl9pPr>
    </p:titleStyle>
    <p:bodyStyle>
      <a:lvl1pPr marL="447675" indent="-447675" algn="l" rtl="0" eaLnBrk="1" fontAlgn="base" hangingPunct="1">
        <a:spcBef>
          <a:spcPct val="60000"/>
        </a:spcBef>
        <a:spcAft>
          <a:spcPct val="0"/>
        </a:spcAft>
        <a:buClr>
          <a:schemeClr val="accent1">
            <a:lumMod val="75000"/>
          </a:schemeClr>
        </a:buClr>
        <a:buChar char="•"/>
        <a:defRPr sz="2000">
          <a:solidFill>
            <a:schemeClr val="accent1">
              <a:lumMod val="50000"/>
            </a:schemeClr>
          </a:solidFill>
          <a:latin typeface="+mn-lt"/>
          <a:ea typeface="+mn-ea"/>
          <a:cs typeface="+mn-cs"/>
        </a:defRPr>
      </a:lvl1pPr>
      <a:lvl2pPr marL="889000" indent="-439738" algn="l" rtl="0" eaLnBrk="1" fontAlgn="base" hangingPunct="1">
        <a:spcBef>
          <a:spcPct val="20000"/>
        </a:spcBef>
        <a:spcAft>
          <a:spcPct val="0"/>
        </a:spcAft>
        <a:buClr>
          <a:schemeClr val="accent1">
            <a:lumMod val="75000"/>
          </a:schemeClr>
        </a:buClr>
        <a:buChar char="•"/>
        <a:defRPr>
          <a:solidFill>
            <a:schemeClr val="accent1">
              <a:lumMod val="50000"/>
            </a:schemeClr>
          </a:solidFill>
          <a:latin typeface="+mn-lt"/>
        </a:defRPr>
      </a:lvl2pPr>
      <a:lvl3pPr marL="1293813" indent="-403225" algn="l" rtl="0" eaLnBrk="1" fontAlgn="base" hangingPunct="1">
        <a:spcBef>
          <a:spcPct val="20000"/>
        </a:spcBef>
        <a:spcAft>
          <a:spcPct val="0"/>
        </a:spcAft>
        <a:buClr>
          <a:schemeClr val="accent1">
            <a:lumMod val="75000"/>
          </a:schemeClr>
        </a:buClr>
        <a:buChar char="•"/>
        <a:defRPr sz="1600">
          <a:solidFill>
            <a:schemeClr val="accent1">
              <a:lumMod val="50000"/>
            </a:schemeClr>
          </a:solidFill>
          <a:latin typeface="+mn-lt"/>
        </a:defRPr>
      </a:lvl3pPr>
      <a:lvl4pPr marL="1681163" indent="-385763" algn="l" rtl="0" eaLnBrk="1" fontAlgn="base" hangingPunct="1">
        <a:spcBef>
          <a:spcPct val="20000"/>
        </a:spcBef>
        <a:spcAft>
          <a:spcPct val="0"/>
        </a:spcAft>
        <a:buClr>
          <a:schemeClr val="accent1">
            <a:lumMod val="75000"/>
          </a:schemeClr>
        </a:buClr>
        <a:buChar char="•"/>
        <a:defRPr sz="1400">
          <a:solidFill>
            <a:schemeClr val="accent1">
              <a:lumMod val="50000"/>
            </a:schemeClr>
          </a:solidFill>
          <a:latin typeface="+mn-lt"/>
        </a:defRPr>
      </a:lvl4pPr>
      <a:lvl5pPr marL="2070100" indent="-387350" algn="l" rtl="0" eaLnBrk="1" fontAlgn="base" hangingPunct="1">
        <a:spcBef>
          <a:spcPct val="20000"/>
        </a:spcBef>
        <a:spcAft>
          <a:spcPct val="0"/>
        </a:spcAft>
        <a:buClr>
          <a:schemeClr val="accent1">
            <a:lumMod val="75000"/>
          </a:schemeClr>
        </a:buClr>
        <a:buChar char="•"/>
        <a:defRPr sz="1400">
          <a:solidFill>
            <a:schemeClr val="accent1">
              <a:lumMod val="50000"/>
            </a:schemeClr>
          </a:solidFill>
          <a:latin typeface="+mn-lt"/>
        </a:defRPr>
      </a:lvl5pPr>
      <a:lvl6pPr marL="2527300" indent="-387350" algn="l" rtl="0" eaLnBrk="1" fontAlgn="base" hangingPunct="1">
        <a:spcBef>
          <a:spcPct val="20000"/>
        </a:spcBef>
        <a:spcAft>
          <a:spcPct val="0"/>
        </a:spcAft>
        <a:buClr>
          <a:srgbClr val="663300"/>
        </a:buClr>
        <a:buChar char="•"/>
        <a:defRPr sz="1400">
          <a:solidFill>
            <a:srgbClr val="824100"/>
          </a:solidFill>
          <a:latin typeface="+mn-lt"/>
        </a:defRPr>
      </a:lvl6pPr>
      <a:lvl7pPr marL="2984500" indent="-387350" algn="l" rtl="0" eaLnBrk="1" fontAlgn="base" hangingPunct="1">
        <a:spcBef>
          <a:spcPct val="20000"/>
        </a:spcBef>
        <a:spcAft>
          <a:spcPct val="0"/>
        </a:spcAft>
        <a:buClr>
          <a:srgbClr val="663300"/>
        </a:buClr>
        <a:buChar char="•"/>
        <a:defRPr sz="1400">
          <a:solidFill>
            <a:srgbClr val="824100"/>
          </a:solidFill>
          <a:latin typeface="+mn-lt"/>
        </a:defRPr>
      </a:lvl7pPr>
      <a:lvl8pPr marL="3441700" indent="-387350" algn="l" rtl="0" eaLnBrk="1" fontAlgn="base" hangingPunct="1">
        <a:spcBef>
          <a:spcPct val="20000"/>
        </a:spcBef>
        <a:spcAft>
          <a:spcPct val="0"/>
        </a:spcAft>
        <a:buClr>
          <a:srgbClr val="663300"/>
        </a:buClr>
        <a:buChar char="•"/>
        <a:defRPr sz="1400">
          <a:solidFill>
            <a:srgbClr val="824100"/>
          </a:solidFill>
          <a:latin typeface="+mn-lt"/>
        </a:defRPr>
      </a:lvl8pPr>
      <a:lvl9pPr marL="3898900" indent="-387350" algn="l" rtl="0" eaLnBrk="1" fontAlgn="base" hangingPunct="1">
        <a:spcBef>
          <a:spcPct val="20000"/>
        </a:spcBef>
        <a:spcAft>
          <a:spcPct val="0"/>
        </a:spcAft>
        <a:buClr>
          <a:srgbClr val="663300"/>
        </a:buClr>
        <a:buChar char="•"/>
        <a:defRPr sz="1400">
          <a:solidFill>
            <a:srgbClr val="8241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rot="21371816">
            <a:off x="2057400" y="2057400"/>
            <a:ext cx="5943600" cy="3124200"/>
          </a:xfrm>
          <a:effectLst>
            <a:outerShdw blurRad="50800" dist="38100" dir="2700000" algn="tl" rotWithShape="0">
              <a:prstClr val="black">
                <a:alpha val="40000"/>
              </a:prstClr>
            </a:outerShdw>
          </a:effectLst>
          <a:scene3d>
            <a:camera prst="isometricBottomDown"/>
            <a:lightRig rig="threePt" dir="t"/>
          </a:scene3d>
        </p:spPr>
        <p:txBody>
          <a:bodyPr/>
          <a:lstStyle/>
          <a:p>
            <a:r>
              <a:rPr lang="en-US" dirty="0"/>
              <a:t>Modify Me!</a:t>
            </a:r>
            <a:br>
              <a:rPr lang="en-US" dirty="0"/>
            </a:br>
            <a:endParaRPr lang="en-US" dirty="0"/>
          </a:p>
        </p:txBody>
      </p:sp>
      <p:sp>
        <p:nvSpPr>
          <p:cNvPr id="23558" name="Rectangle 6"/>
          <p:cNvSpPr>
            <a:spLocks noGrp="1" noChangeArrowheads="1"/>
          </p:cNvSpPr>
          <p:nvPr>
            <p:ph type="subTitle" idx="1"/>
          </p:nvPr>
        </p:nvSpPr>
        <p:spPr>
          <a:xfrm>
            <a:off x="1752600" y="5257800"/>
            <a:ext cx="6324600" cy="533400"/>
          </a:xfrm>
        </p:spPr>
        <p:txBody>
          <a:bodyPr/>
          <a:lstStyle/>
          <a:p>
            <a:pPr algn="r"/>
            <a:r>
              <a:rPr lang="en-US" sz="1200" dirty="0"/>
              <a:t>Presented by Stephanie Wolf,</a:t>
            </a:r>
          </a:p>
          <a:p>
            <a:pPr algn="r"/>
            <a:r>
              <a:rPr lang="en-US" sz="1200" dirty="0"/>
              <a:t>Special Education Department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3.bp.blogspot.com/-kBBnMZKG6Fs/VFAnrYRjwVI/AAAAAAABBhQ/szayhy5RcaQ/s1600/Grade%2B8%2BModified%2BScie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6762750" cy="40091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Grp="1" noChangeArrowheads="1"/>
          </p:cNvSpPr>
          <p:nvPr>
            <p:ph type="title"/>
          </p:nvPr>
        </p:nvSpPr>
        <p:spPr>
          <a:xfrm>
            <a:off x="561975" y="5029200"/>
            <a:ext cx="7924800" cy="879475"/>
          </a:xfrm>
        </p:spPr>
        <p:txBody>
          <a:bodyPr/>
          <a:lstStyle/>
          <a:p>
            <a:pPr algn="ctr"/>
            <a:r>
              <a:rPr lang="en-US" sz="3000" b="0" dirty="0"/>
              <a:t>Student assignment only covering </a:t>
            </a:r>
            <a:br>
              <a:rPr lang="en-US" sz="3000" b="0" dirty="0"/>
            </a:br>
            <a:r>
              <a:rPr lang="en-US" sz="3000" b="0" dirty="0"/>
              <a:t>the TEKS they are expected to master.</a:t>
            </a:r>
          </a:p>
        </p:txBody>
      </p:sp>
    </p:spTree>
    <p:extLst>
      <p:ext uri="{BB962C8B-B14F-4D97-AF65-F5344CB8AC3E}">
        <p14:creationId xmlns:p14="http://schemas.microsoft.com/office/powerpoint/2010/main" val="275920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1.bp.blogspot.com/-d5qufUlWhe4/VFAm5NMba2I/AAAAAAABBhI/_qJKr6iJFuA/s1600/Modified%2BExc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43" y="762000"/>
            <a:ext cx="6820853" cy="42329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Grp="1" noChangeArrowheads="1"/>
          </p:cNvSpPr>
          <p:nvPr>
            <p:ph type="title"/>
          </p:nvPr>
        </p:nvSpPr>
        <p:spPr>
          <a:xfrm>
            <a:off x="304800" y="5064125"/>
            <a:ext cx="8277225" cy="879475"/>
          </a:xfrm>
        </p:spPr>
        <p:txBody>
          <a:bodyPr/>
          <a:lstStyle/>
          <a:p>
            <a:pPr algn="ctr"/>
            <a:r>
              <a:rPr lang="en-US" sz="3000" b="0" dirty="0"/>
              <a:t>Modifications can allow students to participate even if the assignment covers difficult concepts.</a:t>
            </a:r>
          </a:p>
        </p:txBody>
      </p:sp>
    </p:spTree>
    <p:extLst>
      <p:ext uri="{BB962C8B-B14F-4D97-AF65-F5344CB8AC3E}">
        <p14:creationId xmlns:p14="http://schemas.microsoft.com/office/powerpoint/2010/main" val="4071757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QEhUTEhIWFRUWFxUXGBgYGBsYGhkYGBgYGxgWGhcdHSggGh8lGxkeITEiJSorLi8uGCAzODMtNykuLi0BCgoKDQ0NFQ8PFSsdFRkrKy0tLSsrKystLS0tLSsrKy0rNy0tLS03KysrKystLS0tNy0tLTctNystLSsrKy03Lf/AABEIAJ4BPwMBIgACEQEDEQH/xAAbAAEAAgMBAQAAAAAAAAAAAAAABAUBAgMGB//EAEMQAAICAQIEAwQFCgQEBwAAAAECAxEAEiEEBSIxE0FRBjJhcSNTgZGhFBVCUlSSk7HS02KCwdEzRHLiFkNzhKLh8P/EABYBAQEBAAAAAAAAAAAAAAAAAAABAv/EABQRAQAAAAAAAAAAAAAAAAAAAAD/2gAMAwEAAhEDEQA/APuOMYzIYxnmJ+OXxeLQ8VsvgAAyrGEY6ujWq3GGIAJILd9+2B6fGebg5gx5Y8hf6UcPI1g2QQH0sGHvC12f9IC858fzieKQGREiXwwBrltQXkRdchCgLpF9ib1VY74HqMZ4uX21kUqvgBmZUIKk6SZVYQ712kmUqPhvlvznnhglWMeGL8EnW1FvFlEemMeZUWxO/wCiK3sBe4zyPE+03EJFFIY4h44Bj6iFXoZqdmKgE0vn5t30jVa805uYxFTwp4gZtcjfRgKoJAaxZN7fAMfKsC5xnlH9ppWdkiSJm1hApc2n04i+lodJZSXUeinvkdvanifCVhFCXZBLp1OAEMM0lXVltURHpv8AbgezxnlH9qXj1LKIlZRJXUdLOBw7Rqt0SSs/bv07ZnhufTSMFdEXU8ejSzXpM8iW3zVAa+NHA9VjPJLzyaKEyzVIVPGHoDKKikKAEb2PjWwHmdzj/wAUyEwLcCmSXQ1OJCAZEVV8NZLBYMbILhDViroPXYyh5lz0xziL6MC4wdTU7eJr3RfQae+9mxtWUX56mjg4Z1WSV1EQYBidd8EzszeZAZgxqySNgTQwPd4zykHtGZpJIyypGqN9KjKrsQiPqjViSQQSRsQAAdVmhdchWYQjx9WrUxAYqXCEnQrleksB3r7z3IWOMquNDzTGJZWiCRq5KVbF2YLuQdhoOw76h6Z04jmoRmGgsqMqsRXvMuoADz2K/vj0NUWOMpofaJG0/RygMqPqIWhHIQEkJDdiT27iiSAMz/4ijsjw5T1OopPfMZIk07/o0e9XXTqwLjMAZAn5xEkckhNrHpsjzDKrKV9QQw/HNZOcxhmFMQhqRgBUdmhrsg0e9gHaiaBvILLGVMvOQrQ37shdWIVyA63+nVCijAg79s3XnceuOO7eS9lNgUSu90feBGw2o3XfAs8ZC5bzJZ9WlWGk11aQfP8ARDFl7dmAOduN4oRLqIJ3ACruWYmlUfEk+e3rQwO+MrBzyIIGk1IS7R6CCza1u1AS9Wwva9t/XJfDcdHIWVHVilagDem72Pp2P3ZRIxkXjeYRw6RI1Fr07E2RuQKBs1vXoCfI5z/PHD0x8aOlAJOoUA3Y38e2QTsZXyc4iDxRq6M0h2AYEhfDeQOR30kL3/xDJPCcZHMuqNw63VqbF7H+RB+3A74zRJAQCCCCLBBux6j1zTh+LjkvRIj6TR0sGo+hrtgdsZwk4yNXWNnUOwJVSdyB3oZH5fxUkjMSqiPVIq1eoGNym/kdVE7dq88CfjGMBmpQHuBvm2Mo10D0G+32en45kqDmcYGNI9P/AMMFQfLM4yDBUVVCsMoPcXmcZRrpHpmBEtVpFVVV5en4/jm+Mg0MS/qj7vs/lmwUemZxlGKzAjArYbdtu3yzbGBqUB3IF5mszjINPDHoO1dvL0+Wb4xgcpuGRyCyKxF0SAavv3wOGTUG0LqAoNpFgegPfzzrjAwVBFECvTyzGgeg9fv75tjAjNwERIJjWwABsNgLoV8LNeln1xFwMaqUCDS2zAi9QqqN9xW1HyAHbJOMDi3CoQBpFBtYA26tWrVt53v8bOcn5dEd9ABBYgrasC5tqYURZ3Pqcl4wIcXLUVxIC5YBgLdm2ar94k+XbtnfieHWQU17EEEEggg2CCM64wIMfKow4em1Bi9lmPUVKlqur0kj7vTHB8rjhZmjtdTM7KKos1ksdrO5Jq637ZOxlHOSBWZWIsoSVPoSCpP3EjIL8kh+j0qUMWsppNaS5DMa7Hced+eWWMgo+F9l4Y9IDSFVJKqStC10ML02QU6dyfXvvlhy3l4gXQrEqAAopQAB/wBKiz6k+mTMYFXDybT4f00n0Wye5stUVPTvYoWd9tqzjyDlsiLC0pp0iMemh5lbJYd/cBA8rP2XWMogzctVpPE1EX4eobUfDJZN6sUT5H/W9uXcuWDVpJpmZqs0NTFqAJobk9qyZjIGMYwGMYwGMizcGWbUJZEsAEKQV2vemU0d/L0zQcE/7TL90X9vAm4yGeDf9ol+6L+3mw4V/r5Puj/owJWMjDh3+uf7k/ozB4d/rm/dT+nKJWMi/k8n1x/dX/bM+DJ9b/8AEYEnGRvCk+sH7n/3mPCl+tX+H/34ErGRDFN9an8M/wBePDm+sj/ht/cyCXjIjRzeUkf8Jv7uczDxN7TQ1/6D/wA/GyifkCfmiI7qdxHEZTRBNAmxp+zNuHj4gMNcsTLvYWJlJ9KYysB9xzPE8uWSQO2/0bx1Q7ORZvuNgR/mOB2k4uNRqZ1UWBbEDc9hv5/DNU4xTKYgepVDHceZIr1vb8cqpfZeMhQHcVE8THpJkV/eZiR7536hXvN65ZQ8AquHJLOE0amC3V3ewG/ltgd5JlUqCd2JC/EgEn8Ac5cTx8UezyKp6e7Ae9YX79J/dPpmnMuWpxACuWA6h0sVJDKVIsb9j5ZGm5GrAXI+oKV1nSTpKlarTpGxPYD7cCTLzSJSRrBIKqQpsgs4QA126mGSIZ1ddSsGXfcGxsaO/wBmQZeRQNEYGQGNn8Qqd7YyeIbvuC3l6bZ1Tlw8Jomd3VlKdRFhSKoMACdvM2cDtwvGRyrqjdXX1Ugj7/lv9uRuYc4ihQOXQhioXrA1WwB0/rVd7ZzfkaNrDu7B9GsHSAxQjSaCiq0gbVfnmj+z8ZaQ6nAkFMoIA94tsatbYliAaJyCdx/GpAup/M6VA7sxulHlZrzyLNzlEAZgVGplcNsYysbyGwLvZfK7sVedObctHERCMsbDxOG87jdW8qonTViu+Zk5TE16lLatN6mZtl1UNydqZhXmGOBnh+ZxvQ3Vi/h6WFNq0a6ry6Or5Z0g45HjWUHoYBgTtsexPpkWTk8QsrGWJIYnWwYkAjUWLWTpOm++nbttnflHCmGCKM1aIq7dthVD4ZRB4L2hiMcRdwXZFLBFZgpoambSDoUHzbYeudpfaHhl1XKOkFiaaiAwU6TVPTEDpJ3IzunLEU2upT1bhjfUxcg3sRqJoHte1ZXT+z8dxIkfQh/SkYqEIIZVUk15VVUQD5YExucx/QdQHjHp1HSa0MwNHvutfaMwnPIggZ20nRrZdyRtuuw3Yenf4ZJPAL07t0sGBLMxBFjuxPcEg/AnOMnJYGUoYwVLvIRvu8gYOTv5hiPhe3YYGq86jYIUDuz6wqBeq0NPd0BXqSBuK7jLCJ9QBoiwDRFEX5EeRyLDy1FZWtiUBCksTQNWK7eQ+4ZJRKvcmze/lsNh8NvxwN8YxkDGMYDGM8vzD2oaCPiDIIldJzDCC9K30SSBncgVQYk0PKhZqw9RjKviOZN+RniI9BIh8XzKml1ECj8xnOHnJWSKCRdU0i6z4dBVU3TdbAt2o6dRG10CMC4xleObxmbwQGLWVLaegME1lNXmdJvbbyu9sicT7TRJJImiRvCKK5UKad3jVF06tRsyCjVGjvtgXeMp19o4SVFPuaY6DSMWZArnsCXRl+Y+IvgntMH8Ex8PMyzSBASoTZozIHAYgkUPwPnQIX+MrOWc6TiRIY0ciMkX09RF2oGq1Irs4U7jyOQOH9rYykTSRvG0rEKmzGgwXVsdxZAodXfYgXgeixlHP7UQpfTKdwFKoTrsuLUdyLQi9h59t8k8FzyKWJ5utUj3bWpUgaFcHT33RgR57+uBZ4yvi5uhieUq6hCVZWXq1CqUAXZNgADzNZzbnkYZFZJFZtNgr7mtiiayCQNTAgbm8otMZ52H2x4dk8TTME0M9tGRsIjLQvuSgJFenxF9+H9p4XNaZV3CjXGVsmRItr9GkS/TV8DUF3jKVfaaEy+EBJerSTo6VPiyQi28reJgPsPa64xe062Ncb+H4Ec5lC0gV/MqTqAA3PpRvteB6DGUnF88IZPDCOjSiGrIdm16XMa1RCbkm+yt2qzd4DGMpX9oFQXIunSsnib+66uiIour1lrUmtqwLrGVC8/So7RwZLoHQKAaidZfQw8xpYkjcA5b4DGMYDGMrOL5g0fERRkDw3VtTeavqQJZvs1kdu5XAs8ZRcq4uV0TwwGAjR31ltTNKNelWs6aBvcEdSgVWXPDTCRFcdmUML70ReUdMYxkDGMYDGMYDGMYDGMYDIHDcriTxQoJEzFpNTu9kjSa1MdOwA2rYD0yfnhYeHMS8U/DcO8EjzAqy8PRaLSlovSSoLq2+k1qut7wPWz8sjeNom1eGwClQ7L0gAaQQQQCBvR3s+ucIuSQq8ZuQtHZQPNK4sWNWlnIJAciz6j0FV3Op+KTh4vC8UP4LElVWWTxgi+Gj9JWixbUwAFqNxedefpN4sckQbpjdSyqGZRJNw2oqpG7BFYgUe3Y9iFj+aIvG8YBg+ots76dRTQW0XpvTt28vXIfMvZyOXUwZw7NGSxkkOlVmjkdYxq+jvQPdqiB6ZRS8ZzMV4auy/rOiBrZpoktaHunw5W/wj4kZc8+m4hWQRmXSFBuONX1trXUr2p0jRZ2q777VgSl9nuHBUhG6RQHiPRNsdTjVTtbsdTWbN3eS14BAsS1tDWjc7UhQfPpYjfIHMZZhxCgGUJpUroQMruWbUsrFToUKF/VvW1GwKoZZeYtCSjzKwDtbRR6tYgYmNU0kaPF0hSbJ33Oxyj1XLuVxwFimsl9OovI8jELekanYmhZ2+Jzi/IYTo2ZTGGClZHU051MpZWBIJF5R8SnHagqzzBVfSX8OIs6vLCL9zT0xvJ2H6PwObHjeMUBCJWchAG8MUdDTByxC0pYKh8veFeeQW8Ps/AjhwGsXpBkcqvv7KpagOttgPP5Z3h5REsbRBTodVVgWNkKgjG92DpUbj55RcHw3GHomkdiAT4uiMMpaBbCdFD6QsOxPkSc14EcUh4bhi5dZIY3kLhdcQjrxUNKNWvUqC9xTmyaoL6Pk8QjePqKu2tiZHZtW3UHLalIKgiiKI2zT8xQ6lc62Za3aRzq0szKXBan0sxK3em9qoZG5FwicLE8jeHDG5D+GB4ccS6QAKaqJ7saG57esv8AP/CftUH8VP8AfKOTezvDlBHpOgAKBqbYCFoQLu/+GxH45vxHIoZCSwazrNhiCCzxuSCDsQ8SEHyrMjn/AAn7VB/FT/fKbmHtFEsqovFRFJGDA+MnSUVmaMnVsrFV7+r/AAGBbQcggQUFb3kYkuxJKSPKpJJs9bsT63vnSXlaiNliAVvB8FNVsoUAhQQTuBe/mc85yvn8TxOsvMYllddwHH0bC9Ve7p7gBR5DYkm8s+Ue0XDG4/yiM0NQbxtYIJqtTUQfgb798gtOX8sjgSNEFCKPw1/6dr+06RvmeJgmJJSZVG1Ax6q9d9QvMfnbh/r4v31/3zYc0hPaZD/mGBx/JuI/aE/g/wDflY3JJnlmd5lGvwlWoxv4Vur7PYYOxHfsg2y6/OMX64yk5zPqnhkjLHwUlagppiTGvhnbuU118QD5ZUSjyviWXSeN2s39DGSR20nVY/DOvB8qliRUHFMQooXGl/yr7tspYJVbS0sfEeGfGZVSOdWV2md9TKgBtlK16URteXvAcfUaaxKWoXcUhP2kJufU4Vt+QzftT/YkX+qHB4CX9rl/dh/t51/OSfqy/wAGX+jH5xX9WX+FIP5rgcvzdJ+2T/uwf2c4Tci1kl+Jma1KHaH3SQSKEXqO/fJv5cPq5P3D/rmDxx8oZT9ij+bDAgR+zaKAonnoKqUHAtUFKDSi9tt+/nk0cvPbxpa+aj+S4g452cKeHlUG+tvD0jY96kLfDYeeTsCF+bvWWU/5yP5Zg8sX6yb+K/8Avk7GBXnlCH9Ob+PKP5PnN+QxEUWnP/ueI/uZaYwMKKzOMZAxjGAxjGAxjGAxjGAxjGAxjGAxjGAzQRLqLUNRABNbkCyBfoCT95zfGAxWMYGNI9M4TcIrOjnumqhtXUK3yRjKNdA9Bm2MYDGMZAxjGAxjGAxjGAxjGAxjGAxjGAxjGAxjGAxjGAxjGAxjKGT2rhCo2l/pGlRQ2iM3E2hrEjrW/Yd/hgX2Micy5gsCB2V2tlWkXU1sa2Ud/s9PPHD8zhkVXWRdLnStnSSwNFaNEMCKK9wRlEvGRW5lCC4M0YMYBkGtbQG6L79N0e/pmZOOjF9Sk1ekMLI23Av4j7xgScZD4LmcUoYq46GkVgSAV8N2Qki9hamifLM8XzKKKJp3kURKCxa7FD0rv8h3yCXjIXC80jkdkVgSKrcU4KhrSj1CjnePikYFldSosEhgQCO4J8qyjtjOT8SigkuoAuySBVGjfpR2weKS9OtbomrF0ACTXyIP24HXGVy83RkkeNWkEbhOim1GkNrvuBr/AAObcRzaOOIyMSKiabwzQk0Kuo9BN3tXzwJ+MjHjowaZlQ3Q1MBey7jf/EBmx4yMaT4idQJXqHUALJG++3pgd8ZC4Xm0Eqa0mQrqKXqFawSCvzsfbmeB5gszOqq40EqSy6QSGZTp9fdv5EeuBMxjInG8b4dKqNI5BIRauh3YliABv5n5XkEvGQ4uYK1UrbxCUCqJB8qPY9tj65LvAzjNJZVQFmYKo7kmgPmT2zkOLXxBH5lC4PkQCAa+Vj94YEjGcuH4lJLKOrgGjpIaj6GvPOjGsDOMiJzGKkuRAZApUawdWrtp/WHxGSXYAWcDbGVUPOVYMQVYrMsdKwumkVAx/evJjcxhCCQyxhCaDa10k9qDXRNjtgScYyqm5wE4h4SQSI4nRFFyMWaUNQvsNK77AXucC1xkWTj41XU7qo1Mu5HdbsfOlJrvkPmvPY4oHkV1YhJGQbmyg7EDcANQN1R2wLbGc55ljUu5pVBJPoB3yp4zm6skelzDrk0FnXSUAUvuHFKSAK1D9MbeWBdYznBekaiCa7jsfjnTAgx8xDllQHUPE06tgxRtLUQewbY3R3yHyIyrLIkhb/hwv1sGOpjKHO1hQSg6QaFeVnO3AcqCNKXGrVIzISSaVirkAdl+kBO3fSv2WQjF6qGogAmt6FkC/Tc/ecDbPOLyCUReH4kLMx4m3MJsLxD63C3IfMnvsem+2/o8YFZxvASPGiqygxyIy6gSCE7Bt7v4/hlXL7LM8iytIhbUzupRjGWLRkFVDjt4a+8SCQCRtnp8YHmYvZqRGZhLH/xRKqeGxjv6XUWDSE2TJqoEKGQEDc5KX2dSpSQmuV1bWEAIASJSo3Jo+H2vzy8xgeYm9lGfWPFVbaVkKR6W+lnWYiRtfWLULQ02L+FWB5NfCPw1qNaSLYU0C+rqIZiWNmyS1k2fPLfGBScZ7OrJI0moKzMDqC9QUQtEFDX/AI2YfPtmnL/Z7w+GlgZlPiqVLKrAm00WdTtewFAUAAABl9jA8nw3sg0eoicO2tJB4kepNWlvFLLqF65GMlAiiF9MlcP7KRpE6WpYiIK7ICQI4Y4wrfrKdBsAgU5GeixgQOUcE0KuHZGZ3ZzoTQo1VsFLH073vkLjuRvIeIHiIF4hWBJQs6ExCOlbUBp/Squ7N65eYwPOcw9llmfWxVjqZhqQGi0kDnz9IdP+bMR+zbrIHEkZUOrUYyWCrNJIEVtWw0yV27rfnQ9JjA8zxfsrrEel1pDxFqynQwmkD7qrqTpoCroiwdjno21WtVV9V96o9vTes3xgMhSQuspkUBgyKhUmiNJcgrsQb17g12G+TcYECfgzK0bmloSI697RxutiqNqpv4EfHIz+z6MdTu7P4aoHJGpWH/nLt0yHayP1RlxjKKl+Qx1SEoOgkKFILIbVyGBBb1J70PQZy4X2Zgj8PbV4R6NQQkLpoIW02QNiPMFRvtWXeMgreWcqHDqEjakFbFRqIAoAuKuhQsi9u+WWMYFSvJFWNUU7oCqvRDaLJVNSMrUL9fL45YcJGyIqs+tgKLVV/Gs7YyiFNyxHWZTqqY21GiDpVbUjddkB+e+R5+QxswYEqVcOuykKwQIaVlI3VR8fQi8tcYHKBGUdTajfegPsAGR+I5XFI5dl6yEGoMwI0FypUggqettxRINZNxkEQcti06SljWsnUS3WpUq1kk3ag/P5nOfEcohk1alPXeqmZdQYKCDRG3SNvn6m5+MDnLCrqUYWpFEHzGcV5egFdXvq9lmJ1LVEsTZ90CvMbZKxgMYxgMYxgMYzjxMrILWNpDdUpUH59TAVgdsZBHFSn/lyPm6f6E5kcRN9QP4g/pyibjIf5VIP+Xc/JoyPxYZj8sk/Z5P3o/68CbjIX5Y/7PL98X9zM/lb/s8n3xf3MgmYyH+WP+zyffF/cx+Vv+zyffF/cwJmMiflT/UP9rJ/VmfHk+pP7y5RKxkP8rk/Z3+1o6/BzmV4t7AMEgBIF3GQPieu6+zAl4ByBzjhmlVVADJrBkQmtaAHpv8A6tJIOxAI88j8n4CThywAjETuzhFseHY91aFMCRq8qLHvkFlxHEJGNTuqDYWxAFnsLOcl5hGdGlgwkYopUhhqCsxBI+CnI3PYGKxvGCXikVxQs0QUeh59Dsa86weV31F/pPEWTUFAFqNNBb7FLXck9R37VROi4lH1aXVtJpqIOkjuDXY/PNV4yMoHEiFD2bUNJ8tmuu+VT+zo0lRM41RCA7JvGLoHpFsNTb/4jtnTi+RLMqiRhSMXCqihLIYNqTfVeo3v/rYXGVx5qiSOkrKlMoSz7ysq9R9BqJW+3b1yXw0RQUWLfYAAKqgAO3zvOcnARs7SFbZo/CN9ilk6a+ZOQE5jGZDEG6xe1GrABI1VpJAINXe+a8u5nFxAYxNq0mjsRR+RF5Gh5FGgTS8gKElTrsgt753BDavPUD32rJa8AviCQlmYBgLPYMQSBQF9h3vtgY4/jDHpCoZHa9KggbCtTEnYAWPtIHnkGbnwUP0HUApRSa1szFClgGirghqBoUd7y0n4ZXrUt12PmPkRuM0/Io7Q6FuPUUNbqWFMQfK739cCr4f2mR4jKYpVQeGFJUdZkbSqqL72R3qtQuvK34aUuLZGQ2elipPz6WI/HOf5vi+qTYgjpGxBsEem++ScCs5lzYxeIVjLrEuuQ2BQqyFFdTad62G433yxjcMAwNggEH1B7HOb8JGW1lFLbdRUXt23+GY4Xg44r8NAt+gr5D5bnb44Fd+dHUsmkPJ47RqCdAor4oJaj2j+G5HzOZ/PoJ0pE7MIxKRsKXcHqJotqUrXqPTfLGXhI3vUitdXag3Xa771m6xKOygUK7eXp8vhlFU/P0EiKFYq7pHrtRTumtRpJs9NEkdtQ771bSvpBNXQJ+75ZV8w5cG0LHCqlXiYPSqFVHViBW/YEVXnltkHl05/MYUmUJLrRHZVBXwdZX3nLUQoY2DpPSTsLqWnNpWMUYEReTxCSGtVCUVBC3uwP6xqj72W/CcMsSBFvSLqzdWSa+Quh8M6gYFZxXMyjMqgM9xqqs2kWys2ovRIU6SPd7qe95U895vNJw8vgIAVEdkyUbLjdOmmTy1Ei9/TPUOgYUQCD5EWM0m4dHrUitXawDXyvtlHXGMZAxjGBz4iZY1Z2NKoLE+gAs5jhpxItgEeRDAqQfQg55XhXlnglqZi2zOHA0htWoolC9FAjfft8c9ZCrAdRBPqBQ+6zgczxahmSzaIrnYnpYsBXr7h2zsDlHJwZE8uhmDyR2ja2IWgwAKG1oM2ofM/b14jl07l2E5U6VMYBOlJK6yy2NaGh0n1bsTYouMZ5zmvK5dG87mNXDkBtLkaKbro119QUUPQihVzwnENIqsFADX+kbC0aPbc3W34nAlYxjIGMYwGMYwGMYwGMYwGMYwGMYwGMYwGMYwGMYwGMYwGMYwGMYwGMYwGMYw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3.bp.blogspot.com/-LAf20NaBL-s/VFAkW0eSBvI/AAAAAAABBg8/1_dnQJFRStQ/s1600/Math%2BAccommoda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28" y="979899"/>
            <a:ext cx="4091572" cy="47351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Grp="1" noChangeArrowheads="1"/>
          </p:cNvSpPr>
          <p:nvPr>
            <p:ph type="title"/>
          </p:nvPr>
        </p:nvSpPr>
        <p:spPr>
          <a:xfrm>
            <a:off x="4724400" y="1785349"/>
            <a:ext cx="3933825" cy="4158251"/>
          </a:xfrm>
        </p:spPr>
        <p:txBody>
          <a:bodyPr/>
          <a:lstStyle/>
          <a:p>
            <a:pPr algn="ctr"/>
            <a:r>
              <a:rPr lang="en-US" sz="3000" b="0" dirty="0"/>
              <a:t>Modifications to an assignment can  simplify the skills needed and the complexity levels of the problems. </a:t>
            </a:r>
            <a:br>
              <a:rPr lang="en-US" sz="3000" b="0" dirty="0"/>
            </a:br>
            <a:r>
              <a:rPr lang="en-US" sz="3000" b="0" dirty="0"/>
              <a:t>The level of critical thinking necessary to master the learning standard has been changed.</a:t>
            </a:r>
          </a:p>
        </p:txBody>
      </p:sp>
    </p:spTree>
    <p:extLst>
      <p:ext uri="{BB962C8B-B14F-4D97-AF65-F5344CB8AC3E}">
        <p14:creationId xmlns:p14="http://schemas.microsoft.com/office/powerpoint/2010/main" val="326345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smJpahhj0LU/VFAuDrIUTmI/AAAAAAABBho/CUdNEz_BFXY/s1600/Modified%2BCharlotte's%2BW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958" y="721995"/>
            <a:ext cx="5804535" cy="42329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Grp="1" noChangeArrowheads="1"/>
          </p:cNvSpPr>
          <p:nvPr>
            <p:ph type="title"/>
          </p:nvPr>
        </p:nvSpPr>
        <p:spPr>
          <a:xfrm>
            <a:off x="304800" y="5064125"/>
            <a:ext cx="8277225" cy="879475"/>
          </a:xfrm>
        </p:spPr>
        <p:txBody>
          <a:bodyPr/>
          <a:lstStyle/>
          <a:p>
            <a:pPr algn="ctr"/>
            <a:r>
              <a:rPr lang="en-US" sz="3000" b="0" dirty="0"/>
              <a:t>Substantial changes to the </a:t>
            </a:r>
            <a:br>
              <a:rPr lang="en-US" sz="3000" b="0" dirty="0"/>
            </a:br>
            <a:r>
              <a:rPr lang="en-US" sz="3000" b="0" dirty="0"/>
              <a:t>complexity of the assignment.</a:t>
            </a:r>
          </a:p>
        </p:txBody>
      </p:sp>
    </p:spTree>
    <p:extLst>
      <p:ext uri="{BB962C8B-B14F-4D97-AF65-F5344CB8AC3E}">
        <p14:creationId xmlns:p14="http://schemas.microsoft.com/office/powerpoint/2010/main" val="141746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924800" cy="3733800"/>
          </a:xfrm>
        </p:spPr>
        <p:txBody>
          <a:bodyPr/>
          <a:lstStyle/>
          <a:p>
            <a:pPr algn="ctr"/>
            <a:r>
              <a:rPr lang="en-US" sz="6500" dirty="0"/>
              <a:t>Test your knowledge!</a:t>
            </a:r>
          </a:p>
        </p:txBody>
      </p:sp>
    </p:spTree>
    <p:extLst>
      <p:ext uri="{BB962C8B-B14F-4D97-AF65-F5344CB8AC3E}">
        <p14:creationId xmlns:p14="http://schemas.microsoft.com/office/powerpoint/2010/main" val="146800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3505200" y="914400"/>
            <a:ext cx="5381625" cy="4876800"/>
          </a:xfrm>
          <a:solidFill>
            <a:schemeClr val="bg2">
              <a:lumMod val="40000"/>
              <a:lumOff val="60000"/>
            </a:schemeClr>
          </a:solidFill>
          <a:ln w="38100">
            <a:solidFill>
              <a:schemeClr val="bg2"/>
            </a:solidFill>
          </a:ln>
        </p:spPr>
        <p:txBody>
          <a:bodyPr/>
          <a:lstStyle/>
          <a:p>
            <a:pPr algn="ctr"/>
            <a:r>
              <a:rPr lang="en-US" sz="3000" b="0" dirty="0">
                <a:solidFill>
                  <a:schemeClr val="tx2"/>
                </a:solidFill>
              </a:rPr>
              <a:t>Mrs. Baxter has been teaching multiplying double digit numbers over the past week. Today she is having students practice what they have learned by completing 15 double digit multiplication problems.</a:t>
            </a:r>
            <a:br>
              <a:rPr lang="en-US" sz="3000" b="0" dirty="0"/>
            </a:br>
            <a:endParaRPr lang="en-US" sz="3000" b="0" dirty="0"/>
          </a:p>
        </p:txBody>
      </p:sp>
      <p:pic>
        <p:nvPicPr>
          <p:cNvPr id="4098" name="Picture 2" descr="http://00.edu-cdn.com/worksheet-image/453221/2-digit-multiplication-fourth-gra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19759"/>
            <a:ext cx="3153728" cy="410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09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304801" y="990600"/>
            <a:ext cx="4190999" cy="4856018"/>
          </a:xfrm>
          <a:solidFill>
            <a:schemeClr val="bg2">
              <a:lumMod val="40000"/>
              <a:lumOff val="60000"/>
            </a:schemeClr>
          </a:solidFill>
          <a:ln w="38100">
            <a:solidFill>
              <a:schemeClr val="bg2"/>
            </a:solidFill>
          </a:ln>
        </p:spPr>
        <p:txBody>
          <a:bodyPr/>
          <a:lstStyle/>
          <a:p>
            <a:pPr algn="ctr"/>
            <a:br>
              <a:rPr lang="en-US" sz="3000" b="0" dirty="0"/>
            </a:br>
            <a:r>
              <a:rPr lang="en-US" sz="2600" b="0" dirty="0">
                <a:solidFill>
                  <a:schemeClr val="tx2"/>
                </a:solidFill>
              </a:rPr>
              <a:t>Mrs. White’s class will be completing their science lab experiment today. Students are to complete a written report outlining the following areas based on their findings from the experiment: problem, background, hypothesis, materials, procedures, data, analysis, and conclusion.</a:t>
            </a:r>
            <a:endParaRPr lang="en-US" sz="2600" b="0" dirty="0"/>
          </a:p>
        </p:txBody>
      </p:sp>
      <p:pic>
        <p:nvPicPr>
          <p:cNvPr id="6146" name="Picture 2" descr="http://img.docstoccdn.com/thumb/orig/2305887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858982"/>
            <a:ext cx="3854083" cy="498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23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www.schrockguide.net/uploads/3/9/2/2/392267/6_8_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5916706"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Grp="1" noChangeArrowheads="1"/>
          </p:cNvSpPr>
          <p:nvPr>
            <p:ph type="title"/>
          </p:nvPr>
        </p:nvSpPr>
        <p:spPr>
          <a:xfrm>
            <a:off x="4800600" y="2743200"/>
            <a:ext cx="4111718" cy="3810000"/>
          </a:xfrm>
          <a:solidFill>
            <a:schemeClr val="bg2">
              <a:lumMod val="40000"/>
              <a:lumOff val="60000"/>
            </a:schemeClr>
          </a:solidFill>
          <a:ln w="38100">
            <a:solidFill>
              <a:schemeClr val="bg2"/>
            </a:solidFill>
          </a:ln>
        </p:spPr>
        <p:txBody>
          <a:bodyPr/>
          <a:lstStyle/>
          <a:p>
            <a:pPr algn="ctr"/>
            <a:r>
              <a:rPr lang="en-US" sz="3000" b="0" dirty="0">
                <a:solidFill>
                  <a:schemeClr val="tx2"/>
                </a:solidFill>
              </a:rPr>
              <a:t>Mr. Bush’s class will be doing an oral presentation on Friday about the effects of the Civil War. He has created this rubric to grade the student presentation.</a:t>
            </a:r>
            <a:endParaRPr lang="en-US" sz="3000" b="0" dirty="0"/>
          </a:p>
        </p:txBody>
      </p:sp>
    </p:spTree>
    <p:extLst>
      <p:ext uri="{BB962C8B-B14F-4D97-AF65-F5344CB8AC3E}">
        <p14:creationId xmlns:p14="http://schemas.microsoft.com/office/powerpoint/2010/main" val="350524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00.edu-cdn.com/worksheet-image/142004/reading-comprehension-effect-third-gr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189" y="1524000"/>
            <a:ext cx="3816011" cy="48555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Grp="1" noChangeArrowheads="1"/>
          </p:cNvSpPr>
          <p:nvPr>
            <p:ph type="title"/>
          </p:nvPr>
        </p:nvSpPr>
        <p:spPr>
          <a:xfrm>
            <a:off x="304800" y="1143000"/>
            <a:ext cx="4800600" cy="4191000"/>
          </a:xfrm>
          <a:solidFill>
            <a:schemeClr val="bg2">
              <a:lumMod val="40000"/>
              <a:lumOff val="60000"/>
            </a:schemeClr>
          </a:solidFill>
          <a:ln w="38100">
            <a:solidFill>
              <a:schemeClr val="bg2"/>
            </a:solidFill>
          </a:ln>
        </p:spPr>
        <p:txBody>
          <a:bodyPr/>
          <a:lstStyle/>
          <a:p>
            <a:pPr algn="ctr"/>
            <a:r>
              <a:rPr lang="en-US" sz="3000" b="0" dirty="0">
                <a:solidFill>
                  <a:schemeClr val="tx2"/>
                </a:solidFill>
              </a:rPr>
              <a:t>Ms. Davis has been working on cause and effect comprehension with her 4</a:t>
            </a:r>
            <a:r>
              <a:rPr lang="en-US" sz="3000" b="0" baseline="30000" dirty="0">
                <a:solidFill>
                  <a:schemeClr val="tx2"/>
                </a:solidFill>
              </a:rPr>
              <a:t>th</a:t>
            </a:r>
            <a:r>
              <a:rPr lang="en-US" sz="3000" b="0" dirty="0">
                <a:solidFill>
                  <a:schemeClr val="tx2"/>
                </a:solidFill>
              </a:rPr>
              <a:t> grade class. She has assigned her students an independent activity to see if they can successfully answer cause and effect comprehension questions.</a:t>
            </a:r>
            <a:endParaRPr lang="en-US" sz="3000" b="0" dirty="0"/>
          </a:p>
        </p:txBody>
      </p:sp>
    </p:spTree>
    <p:extLst>
      <p:ext uri="{BB962C8B-B14F-4D97-AF65-F5344CB8AC3E}">
        <p14:creationId xmlns:p14="http://schemas.microsoft.com/office/powerpoint/2010/main" val="2257552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body" idx="1"/>
          </p:nvPr>
        </p:nvSpPr>
        <p:spPr>
          <a:xfrm>
            <a:off x="685800" y="1828800"/>
            <a:ext cx="7924800" cy="3962400"/>
          </a:xfrm>
        </p:spPr>
        <p:txBody>
          <a:bodyPr/>
          <a:lstStyle/>
          <a:p>
            <a:r>
              <a:rPr lang="en-US" dirty="0"/>
              <a:t>Takes </a:t>
            </a:r>
            <a:r>
              <a:rPr lang="en-US" i="1" dirty="0"/>
              <a:t>knowing</a:t>
            </a:r>
            <a:r>
              <a:rPr lang="en-US" dirty="0"/>
              <a:t> the student: What are his/her strengths and weaknesses? What level is the student currently performing at?</a:t>
            </a:r>
          </a:p>
          <a:p>
            <a:r>
              <a:rPr lang="en-US" dirty="0"/>
              <a:t>Takes knowing your subject content: What concepts taught this year are the most important? What concepts are required to be mastered for future learning/success? (Get the biggest bang for your buck!)</a:t>
            </a:r>
          </a:p>
          <a:p>
            <a:r>
              <a:rPr lang="en-US" dirty="0"/>
              <a:t>Takes pre-planning: What do I want this student to master during this unit/grading period/benchmark? What TEKS will only be taught to the student for exposure?</a:t>
            </a:r>
          </a:p>
          <a:p>
            <a:r>
              <a:rPr lang="en-US" dirty="0"/>
              <a:t>Takes thought and time: How can this student appropriately “access” my content/curriculum? How can each assignment be appropriately modified/changed to allow this student to show what they know? </a:t>
            </a:r>
          </a:p>
        </p:txBody>
      </p:sp>
      <p:sp>
        <p:nvSpPr>
          <p:cNvPr id="4101" name="Rectangle 5"/>
          <p:cNvSpPr>
            <a:spLocks noGrp="1" noChangeArrowheads="1"/>
          </p:cNvSpPr>
          <p:nvPr>
            <p:ph type="title"/>
          </p:nvPr>
        </p:nvSpPr>
        <p:spPr/>
        <p:txBody>
          <a:bodyPr/>
          <a:lstStyle/>
          <a:p>
            <a:r>
              <a:rPr lang="en-US" dirty="0"/>
              <a:t>Modifying Assignments…</a:t>
            </a:r>
          </a:p>
        </p:txBody>
      </p:sp>
    </p:spTree>
    <p:extLst>
      <p:ext uri="{BB962C8B-B14F-4D97-AF65-F5344CB8AC3E}">
        <p14:creationId xmlns:p14="http://schemas.microsoft.com/office/powerpoint/2010/main" val="744431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p:txBody>
          <a:bodyPr/>
          <a:lstStyle/>
          <a:p>
            <a:r>
              <a:rPr lang="en-US" dirty="0"/>
              <a:t>Check Your Knowledge!</a:t>
            </a:r>
          </a:p>
        </p:txBody>
      </p:sp>
      <p:pic>
        <p:nvPicPr>
          <p:cNvPr id="3074" name="Picture 2" descr="Image result for construction 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775" y="2943474"/>
            <a:ext cx="2857500" cy="17809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2.staticflickr.com/6/5241/5326588321_b079649cff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118" y="2943474"/>
            <a:ext cx="2568427" cy="17809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1.gstatic.com/images?q=tbn:ANd9GcQaJz86pgniDEp0gtG0APiOQtn_EgR3ilOj7MImbD8Jwx3msQa-U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901051"/>
            <a:ext cx="2156114" cy="1823349"/>
          </a:xfrm>
          <a:prstGeom prst="rect">
            <a:avLst/>
          </a:prstGeom>
          <a:noFill/>
          <a:ln w="19050">
            <a:solidFill>
              <a:schemeClr val="bg2"/>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381000" y="5029200"/>
            <a:ext cx="8686800" cy="879475"/>
          </a:xfrm>
        </p:spPr>
        <p:txBody>
          <a:bodyPr/>
          <a:lstStyle/>
          <a:p>
            <a:r>
              <a:rPr lang="en-US" dirty="0"/>
              <a:t>…and when in doubt, call for backup!</a:t>
            </a:r>
          </a:p>
        </p:txBody>
      </p:sp>
      <p:sp>
        <p:nvSpPr>
          <p:cNvPr id="3" name="Rectangle 4"/>
          <p:cNvSpPr txBox="1">
            <a:spLocks noChangeArrowheads="1"/>
          </p:cNvSpPr>
          <p:nvPr/>
        </p:nvSpPr>
        <p:spPr bwMode="auto">
          <a:xfrm>
            <a:off x="381000" y="1143000"/>
            <a:ext cx="6096000"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b="1">
                <a:solidFill>
                  <a:schemeClr val="accent1">
                    <a:lumMod val="75000"/>
                  </a:schemeClr>
                </a:solidFill>
                <a:latin typeface="+mj-lt"/>
                <a:ea typeface="+mj-ea"/>
                <a:cs typeface="+mj-cs"/>
              </a:defRPr>
            </a:lvl1pPr>
            <a:lvl2pPr algn="l" rtl="0" eaLnBrk="1" fontAlgn="base" hangingPunct="1">
              <a:spcBef>
                <a:spcPct val="0"/>
              </a:spcBef>
              <a:spcAft>
                <a:spcPct val="0"/>
              </a:spcAft>
              <a:defRPr sz="3600" b="1">
                <a:solidFill>
                  <a:srgbClr val="824100"/>
                </a:solidFill>
                <a:latin typeface="Garamond" pitchFamily="18" charset="0"/>
              </a:defRPr>
            </a:lvl2pPr>
            <a:lvl3pPr algn="l" rtl="0" eaLnBrk="1" fontAlgn="base" hangingPunct="1">
              <a:spcBef>
                <a:spcPct val="0"/>
              </a:spcBef>
              <a:spcAft>
                <a:spcPct val="0"/>
              </a:spcAft>
              <a:defRPr sz="3600" b="1">
                <a:solidFill>
                  <a:srgbClr val="824100"/>
                </a:solidFill>
                <a:latin typeface="Garamond" pitchFamily="18" charset="0"/>
              </a:defRPr>
            </a:lvl3pPr>
            <a:lvl4pPr algn="l" rtl="0" eaLnBrk="1" fontAlgn="base" hangingPunct="1">
              <a:spcBef>
                <a:spcPct val="0"/>
              </a:spcBef>
              <a:spcAft>
                <a:spcPct val="0"/>
              </a:spcAft>
              <a:defRPr sz="3600" b="1">
                <a:solidFill>
                  <a:srgbClr val="824100"/>
                </a:solidFill>
                <a:latin typeface="Garamond" pitchFamily="18" charset="0"/>
              </a:defRPr>
            </a:lvl4pPr>
            <a:lvl5pPr algn="l" rtl="0" eaLnBrk="1" fontAlgn="base" hangingPunct="1">
              <a:spcBef>
                <a:spcPct val="0"/>
              </a:spcBef>
              <a:spcAft>
                <a:spcPct val="0"/>
              </a:spcAft>
              <a:defRPr sz="3600" b="1">
                <a:solidFill>
                  <a:srgbClr val="824100"/>
                </a:solidFill>
                <a:latin typeface="Garamond" pitchFamily="18" charset="0"/>
              </a:defRPr>
            </a:lvl5pPr>
            <a:lvl6pPr marL="457200" algn="l" rtl="0" eaLnBrk="1" fontAlgn="base" hangingPunct="1">
              <a:spcBef>
                <a:spcPct val="0"/>
              </a:spcBef>
              <a:spcAft>
                <a:spcPct val="0"/>
              </a:spcAft>
              <a:defRPr sz="3600" b="1">
                <a:solidFill>
                  <a:srgbClr val="824100"/>
                </a:solidFill>
                <a:latin typeface="Garamond" pitchFamily="18" charset="0"/>
              </a:defRPr>
            </a:lvl6pPr>
            <a:lvl7pPr marL="914400" algn="l" rtl="0" eaLnBrk="1" fontAlgn="base" hangingPunct="1">
              <a:spcBef>
                <a:spcPct val="0"/>
              </a:spcBef>
              <a:spcAft>
                <a:spcPct val="0"/>
              </a:spcAft>
              <a:defRPr sz="3600" b="1">
                <a:solidFill>
                  <a:srgbClr val="824100"/>
                </a:solidFill>
                <a:latin typeface="Garamond" pitchFamily="18" charset="0"/>
              </a:defRPr>
            </a:lvl7pPr>
            <a:lvl8pPr marL="1371600" algn="l" rtl="0" eaLnBrk="1" fontAlgn="base" hangingPunct="1">
              <a:spcBef>
                <a:spcPct val="0"/>
              </a:spcBef>
              <a:spcAft>
                <a:spcPct val="0"/>
              </a:spcAft>
              <a:defRPr sz="3600" b="1">
                <a:solidFill>
                  <a:srgbClr val="824100"/>
                </a:solidFill>
                <a:latin typeface="Garamond" pitchFamily="18" charset="0"/>
              </a:defRPr>
            </a:lvl8pPr>
            <a:lvl9pPr marL="1828800" algn="l" rtl="0" eaLnBrk="1" fontAlgn="base" hangingPunct="1">
              <a:spcBef>
                <a:spcPct val="0"/>
              </a:spcBef>
              <a:spcAft>
                <a:spcPct val="0"/>
              </a:spcAft>
              <a:defRPr sz="3600" b="1">
                <a:solidFill>
                  <a:srgbClr val="824100"/>
                </a:solidFill>
                <a:latin typeface="Garamond" pitchFamily="18" charset="0"/>
              </a:defRPr>
            </a:lvl9pPr>
          </a:lstStyle>
          <a:p>
            <a:r>
              <a:rPr lang="en-US" kern="0" dirty="0"/>
              <a:t>You have all earned your JR Fire </a:t>
            </a:r>
            <a:r>
              <a:rPr lang="en-US" kern="0" dirty="0" err="1"/>
              <a:t>Dept</a:t>
            </a:r>
            <a:r>
              <a:rPr lang="en-US" kern="0" dirty="0"/>
              <a:t> Badge!</a:t>
            </a:r>
          </a:p>
        </p:txBody>
      </p:sp>
      <p:pic>
        <p:nvPicPr>
          <p:cNvPr id="8194" name="Picture 2" descr="http://cdn3.volusion.com/kdufp.fqrmo/v/vspfiles/photos/1FFLH-2.gif?14077471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533400"/>
            <a:ext cx="3886200" cy="4663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c2.staticflickr.com/6/5241/5326588321_b079649cff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448377"/>
            <a:ext cx="3107797" cy="2154921"/>
          </a:xfrm>
          <a:prstGeom prst="rect">
            <a:avLst/>
          </a:prstGeom>
          <a:noFill/>
          <a:effectLst>
            <a:glow rad="101600">
              <a:schemeClr val="accent4">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body" idx="1"/>
          </p:nvPr>
        </p:nvSpPr>
        <p:spPr/>
        <p:txBody>
          <a:bodyPr/>
          <a:lstStyle/>
          <a:p>
            <a:r>
              <a:rPr lang="en-US" dirty="0"/>
              <a:t>The law requires that students receive any supports and modifications needed for them to be involved in and progress in the general education curriculum. </a:t>
            </a:r>
            <a:r>
              <a:rPr lang="en-US" sz="1000" dirty="0"/>
              <a:t>CFR §300.320; TAC §89.105</a:t>
            </a:r>
          </a:p>
          <a:p>
            <a:pPr marL="0" indent="0">
              <a:buNone/>
            </a:pPr>
            <a:endParaRPr lang="en-US" dirty="0"/>
          </a:p>
          <a:p>
            <a:r>
              <a:rPr lang="en-US" dirty="0"/>
              <a:t> Providing students with the accommodations and modifications listed in their IEP are mandatory.</a:t>
            </a:r>
          </a:p>
          <a:p>
            <a:pPr marL="0" indent="0">
              <a:buNone/>
            </a:pPr>
            <a:endParaRPr lang="en-US" dirty="0"/>
          </a:p>
          <a:p>
            <a:r>
              <a:rPr lang="en-US" dirty="0"/>
              <a:t>Teachers are required to keep documentation from each grading period on the accommodations provided. </a:t>
            </a:r>
          </a:p>
          <a:p>
            <a:endParaRPr lang="en-US" dirty="0"/>
          </a:p>
        </p:txBody>
      </p:sp>
      <p:sp>
        <p:nvSpPr>
          <p:cNvPr id="4101" name="Rectangle 5"/>
          <p:cNvSpPr>
            <a:spLocks noGrp="1" noChangeArrowheads="1"/>
          </p:cNvSpPr>
          <p:nvPr>
            <p:ph type="title"/>
          </p:nvPr>
        </p:nvSpPr>
        <p:spPr/>
        <p:txBody>
          <a:bodyPr/>
          <a:lstStyle/>
          <a:p>
            <a:r>
              <a:rPr lang="en-US" dirty="0"/>
              <a:t>What Teachers Need to Know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dventurejay.com/blog/images/IMG_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297521" cy="4723142"/>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body" idx="1"/>
          </p:nvPr>
        </p:nvSpPr>
        <p:spPr>
          <a:xfrm>
            <a:off x="1371600" y="1371600"/>
            <a:ext cx="6096000" cy="4572000"/>
          </a:xfrm>
          <a:solidFill>
            <a:schemeClr val="tx1">
              <a:alpha val="40000"/>
            </a:schemeClr>
          </a:solidFill>
          <a:ln>
            <a:solidFill>
              <a:schemeClr val="bg2"/>
            </a:solidFill>
          </a:ln>
        </p:spPr>
        <p:txBody>
          <a:bodyPr/>
          <a:lstStyle/>
          <a:p>
            <a:pPr marL="0" indent="0">
              <a:buNone/>
            </a:pPr>
            <a:endParaRPr lang="en-US" sz="1000" dirty="0">
              <a:solidFill>
                <a:schemeClr val="tx2"/>
              </a:solidFill>
            </a:endParaRPr>
          </a:p>
          <a:p>
            <a:pPr marL="0" indent="0">
              <a:buClr>
                <a:schemeClr val="tx2"/>
              </a:buClr>
              <a:buNone/>
            </a:pPr>
            <a:r>
              <a:rPr lang="en-US" b="1" dirty="0">
                <a:solidFill>
                  <a:schemeClr val="tx2"/>
                </a:solidFill>
              </a:rPr>
              <a:t>Changes in </a:t>
            </a:r>
            <a:r>
              <a:rPr lang="en-US" b="1" i="1" dirty="0">
                <a:solidFill>
                  <a:schemeClr val="tx2"/>
                </a:solidFill>
              </a:rPr>
              <a:t>HOW</a:t>
            </a:r>
            <a:r>
              <a:rPr lang="en-US" b="1" dirty="0">
                <a:solidFill>
                  <a:schemeClr val="tx2"/>
                </a:solidFill>
              </a:rPr>
              <a:t> the student accesses information and demonstrates learning. </a:t>
            </a:r>
          </a:p>
          <a:p>
            <a:pPr>
              <a:buClr>
                <a:schemeClr val="tx2"/>
              </a:buClr>
            </a:pPr>
            <a:r>
              <a:rPr lang="en-US" b="1" dirty="0">
                <a:solidFill>
                  <a:schemeClr val="tx2"/>
                </a:solidFill>
              </a:rPr>
              <a:t>DO NOT substantially change the instructional level or content</a:t>
            </a:r>
          </a:p>
          <a:p>
            <a:pPr>
              <a:buClr>
                <a:schemeClr val="tx2"/>
              </a:buClr>
            </a:pPr>
            <a:r>
              <a:rPr lang="en-US" b="1" dirty="0">
                <a:solidFill>
                  <a:schemeClr val="tx2"/>
                </a:solidFill>
              </a:rPr>
              <a:t>Provide equal access to learning</a:t>
            </a:r>
          </a:p>
          <a:p>
            <a:pPr>
              <a:buClr>
                <a:schemeClr val="tx2"/>
              </a:buClr>
            </a:pPr>
            <a:r>
              <a:rPr lang="en-US" b="1" dirty="0">
                <a:solidFill>
                  <a:schemeClr val="tx2"/>
                </a:solidFill>
              </a:rPr>
              <a:t>Can be given for any student, but are sometimes mandatory if determined by an ARD or 504 committee.</a:t>
            </a:r>
          </a:p>
        </p:txBody>
      </p:sp>
      <p:sp>
        <p:nvSpPr>
          <p:cNvPr id="4101" name="Rectangle 5"/>
          <p:cNvSpPr>
            <a:spLocks noGrp="1" noChangeArrowheads="1"/>
          </p:cNvSpPr>
          <p:nvPr>
            <p:ph type="title"/>
          </p:nvPr>
        </p:nvSpPr>
        <p:spPr>
          <a:xfrm>
            <a:off x="609600" y="533400"/>
            <a:ext cx="7924800" cy="762000"/>
          </a:xfrm>
        </p:spPr>
        <p:txBody>
          <a:bodyPr/>
          <a:lstStyle/>
          <a:p>
            <a:r>
              <a:rPr lang="en-US" dirty="0"/>
              <a:t>Accommodations are…</a:t>
            </a:r>
          </a:p>
        </p:txBody>
      </p:sp>
    </p:spTree>
    <p:extLst>
      <p:ext uri="{BB962C8B-B14F-4D97-AF65-F5344CB8AC3E}">
        <p14:creationId xmlns:p14="http://schemas.microsoft.com/office/powerpoint/2010/main" val="27776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body" idx="1"/>
          </p:nvPr>
        </p:nvSpPr>
        <p:spPr/>
        <p:txBody>
          <a:bodyPr/>
          <a:lstStyle/>
          <a:p>
            <a:r>
              <a:rPr lang="en-US" dirty="0"/>
              <a:t>Provide copies of class notes</a:t>
            </a:r>
          </a:p>
          <a:p>
            <a:r>
              <a:rPr lang="en-US" dirty="0"/>
              <a:t>Mnemonic devices (Please excuse my dear Aunt Sally)</a:t>
            </a:r>
          </a:p>
          <a:p>
            <a:r>
              <a:rPr lang="en-US" dirty="0"/>
              <a:t>Exempt student from reading in front of peers</a:t>
            </a:r>
          </a:p>
          <a:p>
            <a:r>
              <a:rPr lang="en-US" dirty="0"/>
              <a:t>Check for understanding</a:t>
            </a:r>
          </a:p>
          <a:p>
            <a:r>
              <a:rPr lang="en-US" dirty="0"/>
              <a:t>Break tasks into parts</a:t>
            </a:r>
          </a:p>
          <a:p>
            <a:r>
              <a:rPr lang="en-US" dirty="0"/>
              <a:t>Reduce assignments (without removing targeted TEKS)</a:t>
            </a:r>
          </a:p>
          <a:p>
            <a:r>
              <a:rPr lang="en-US" dirty="0"/>
              <a:t>Reading content aloud to student orally or allowing them to respond orally</a:t>
            </a:r>
          </a:p>
          <a:p>
            <a:r>
              <a:rPr lang="en-US" dirty="0"/>
              <a:t>Demonstrate learning by doing a project rather than the assignment</a:t>
            </a:r>
          </a:p>
        </p:txBody>
      </p:sp>
      <p:sp>
        <p:nvSpPr>
          <p:cNvPr id="4101" name="Rectangle 5"/>
          <p:cNvSpPr>
            <a:spLocks noGrp="1" noChangeArrowheads="1"/>
          </p:cNvSpPr>
          <p:nvPr>
            <p:ph type="title"/>
          </p:nvPr>
        </p:nvSpPr>
        <p:spPr/>
        <p:txBody>
          <a:bodyPr/>
          <a:lstStyle/>
          <a:p>
            <a:r>
              <a:rPr lang="en-US" dirty="0"/>
              <a:t>Accommodation Examples</a:t>
            </a:r>
          </a:p>
        </p:txBody>
      </p:sp>
    </p:spTree>
    <p:extLst>
      <p:ext uri="{BB962C8B-B14F-4D97-AF65-F5344CB8AC3E}">
        <p14:creationId xmlns:p14="http://schemas.microsoft.com/office/powerpoint/2010/main" val="314980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1.staticflickr.com/5/4119/4884006357_d59b65ec79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188" y="1320875"/>
            <a:ext cx="7328024" cy="49020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body" idx="1"/>
          </p:nvPr>
        </p:nvSpPr>
        <p:spPr>
          <a:xfrm>
            <a:off x="1143000" y="1430178"/>
            <a:ext cx="7010400" cy="4665822"/>
          </a:xfrm>
          <a:solidFill>
            <a:schemeClr val="bg2">
              <a:alpha val="55000"/>
            </a:schemeClr>
          </a:solidFill>
          <a:ln>
            <a:solidFill>
              <a:schemeClr val="bg2"/>
            </a:solidFill>
          </a:ln>
        </p:spPr>
        <p:txBody>
          <a:bodyPr/>
          <a:lstStyle/>
          <a:p>
            <a:pPr marL="0" indent="0">
              <a:buClr>
                <a:schemeClr val="tx2"/>
              </a:buClr>
              <a:buNone/>
            </a:pPr>
            <a:r>
              <a:rPr lang="en-US" b="1" dirty="0">
                <a:solidFill>
                  <a:schemeClr val="tx2"/>
                </a:solidFill>
              </a:rPr>
              <a:t>Changes in </a:t>
            </a:r>
            <a:r>
              <a:rPr lang="en-US" b="1" i="1" dirty="0">
                <a:solidFill>
                  <a:schemeClr val="tx2"/>
                </a:solidFill>
              </a:rPr>
              <a:t>WHAT </a:t>
            </a:r>
            <a:r>
              <a:rPr lang="en-US" b="1" dirty="0">
                <a:solidFill>
                  <a:schemeClr val="tx2"/>
                </a:solidFill>
              </a:rPr>
              <a:t>the student is required to do or know.</a:t>
            </a:r>
          </a:p>
          <a:p>
            <a:pPr>
              <a:buClr>
                <a:schemeClr val="tx2"/>
              </a:buClr>
            </a:pPr>
            <a:r>
              <a:rPr lang="en-US" b="1" dirty="0">
                <a:solidFill>
                  <a:schemeClr val="tx2"/>
                </a:solidFill>
              </a:rPr>
              <a:t>DO change the instructional level or content, and thus the learning outcomes for the student</a:t>
            </a:r>
          </a:p>
          <a:p>
            <a:pPr>
              <a:buClr>
                <a:schemeClr val="tx2"/>
              </a:buClr>
            </a:pPr>
            <a:r>
              <a:rPr lang="en-US" b="1" dirty="0">
                <a:solidFill>
                  <a:schemeClr val="tx2"/>
                </a:solidFill>
              </a:rPr>
              <a:t>Change the number of key concepts that are expected to be mastered</a:t>
            </a:r>
          </a:p>
          <a:p>
            <a:pPr>
              <a:buClr>
                <a:schemeClr val="tx2"/>
              </a:buClr>
            </a:pPr>
            <a:r>
              <a:rPr lang="en-US" b="1" dirty="0">
                <a:solidFill>
                  <a:schemeClr val="tx2"/>
                </a:solidFill>
              </a:rPr>
              <a:t>Are given only when determined by the ARD committee</a:t>
            </a:r>
          </a:p>
          <a:p>
            <a:pPr>
              <a:buClr>
                <a:schemeClr val="tx2"/>
              </a:buClr>
            </a:pPr>
            <a:r>
              <a:rPr lang="en-US" b="1" dirty="0">
                <a:solidFill>
                  <a:schemeClr val="tx2"/>
                </a:solidFill>
              </a:rPr>
              <a:t>May be in addition to accommodations</a:t>
            </a:r>
          </a:p>
        </p:txBody>
      </p:sp>
      <p:sp>
        <p:nvSpPr>
          <p:cNvPr id="4101" name="Rectangle 5"/>
          <p:cNvSpPr>
            <a:spLocks noGrp="1" noChangeArrowheads="1"/>
          </p:cNvSpPr>
          <p:nvPr>
            <p:ph type="title"/>
          </p:nvPr>
        </p:nvSpPr>
        <p:spPr>
          <a:xfrm>
            <a:off x="685800" y="762001"/>
            <a:ext cx="7924800" cy="533400"/>
          </a:xfrm>
        </p:spPr>
        <p:txBody>
          <a:bodyPr/>
          <a:lstStyle/>
          <a:p>
            <a:r>
              <a:rPr lang="en-US" dirty="0"/>
              <a:t>Modifications are…</a:t>
            </a:r>
          </a:p>
        </p:txBody>
      </p:sp>
      <p:sp>
        <p:nvSpPr>
          <p:cNvPr id="2" name="AutoShape 2" descr="data:image/jpeg;base64,/9j/4AAQSkZJRgABAQAAAQABAAD/2wCEAAkGBxISEhUTEBIVFhUXFxYYGBcVFRUWFhgYFxcYGBsXGBYYHSggGBomGxUXITEhJSkrLi4uHR8zODMsNygtLy4BCgoKDg0OGxAQGzUlICYtLS8vLS0tLS0tLy0tLS0tLS0tLS0tLS0tLS0tLS01LS0tLS0tLS0rLS0vLS8vLS0tLf/AABEIAOEA4QMBIgACEQEDEQH/xAAcAAABBAMBAAAAAAAAAAAAAAAABAUGBwECAwj/xABHEAACAQIDBAcDCgMGBAcAAAABAgMAEQQSIQUxQVEGBxMiYXGBMpGhFCNCUmJyscHR8IKS4UNTc5Oi8TODw+IVFiQlo7LC/8QAGgEAAgMBAQAAAAAAAAAAAAAAAAIBAwQFBv/EACwRAAICAQQABAUEAwAAAAAAAAABAhEDBBIhMRMiMkEFUWFx8FKhwfEjkbH/2gAMAwEAAhEDEQA/ALxooooAKKKKACiiigAorV3ABJIAGpJ0AHMmq76Uda2HhumCX5Q+7PcrAp+9vk/h0+0KKIlJR7LFLW31E9t9Y2zsNcdt2rj6EA7Q+Ra4QHzYVSe3+k+LxpPymdmX+7XuRf5Y0bza58aZ6dQ+Zmlqf0os3anXHM1xhcKiDg0zmQ+saZQOP0jUZx3WDtOXfiigPCJUQehsWHvqMUU21FDyzfuL5tt4pzd8ViGPjPKf/wBUieRm1ZifMk/jWtFSI232ZViNQSD4Ej8KWQ7XxKEFMTOtt2WaUW9A1IqKATa6JHgenm0ovZxcjDlIEk95cFvjUl2b1w4pbDEYeKUX1MbNEwHkc4Y+6/hVb0VG1DrLNe5fmxetDZ89g7th2PCcBV/zFJT3kVMopVYBlIIIuCCCCOYI315Rpw2LtzE4Ns2FmePiVBvG33oz3SfG19+tK4fIujqf1I9Q0VV3RjrbjaybQTszu7aMFoz95NWT0zDmRVmYbEpIoeNldGF1ZSGUg8QRoaVqjTGSl0daKKKgYKKKKACiiigAooooAKKKKACiiigApj6U9KsNgIw8795r5I1sZHtvyrwAuLsbAXGuopo6f9OkwC9nFlkxLC6odVQH+0lsb25LoW13AEiito4+XESNNO5eRt7N8ABuVRwA0FMo2U5cyhwux66W9NMVj2Ikbs4b6QIe75udDIfPTkBUcooqxKjFKTk7YUUUUChRRWhlH+1AG9Fa4QPK+SGN5G+rGrSN6hQSB6U+bT6K4vDx9pNEVAUu9yLRqCAud75M7EkBAS2m4XFyx9ku6GWigGigQKKKKACiiigAp56NdJ8VgHzYeTuk3eJtYn81+iftLY7r3GlM1FBKk07R6K6G9NsPtBbKeznAu0LEZrDeyH6aXO8bri4F6k9eUYJmRleNirqbqykhlI4gjdV19XfWGMWRh8WVXEfQYd1JgOQ3LJbUrx1I4gVyjRtxZt3D7LDooopS8KKKKACiiigAooooAKhnWJ02XAJ2cVmxLrdFOoRTcdq45XBsPpEcACQ79MekkeAwzTOMzezGl7Z5CNFvwHEngAd+6vOe0cfJiJXmnYvI5ux/AAcFAsAOAApoqynNl2Kl2csRO8js8jF3YlmZjdmJ4k1zooqwwhRRRQQFFFFAHGZ+Hv8A0qddAOh8cqDFYtM6sfmojcIwBt2knFlJBAXcQLm4IFQvZmD7fERQ6/OyxobbwHcKSPIEn0r0BOiq2VAFVQqqBuCqoAA8ALVRqJuMeDp/D8Eck/N7GsTZFCIAiDckYCKPJVsK1IvvF/PWs0wtNJIwkVrX1iDKCoB9klWFwSDqRZgDa/LCk5e53HthwkG3uiuHxKmyLHL9GRFAN+GcDR189eRFVNjcI8MjxSCzoSrDeL8weIIIIPIirpj2rG0QlU3ukb5AQX+dC5FI4ElgLnzquusIEzRyMqguhBK3scjC177yA4GbS4toLVq08pXtZyviOHG4eJDsitFFbBK1nFNaK37OtStAGL0U8PgJJ4Y3w651jQB0QXkjf6bsm9lcqCCt+FwpNqQrhQ0LSrfuOqSAjQF82XKRx7hBB5ioTTJoS0A8RcEEEEGxBGoII3EHjRRUkF2dWXTz5UBhcWf/AFAHcfcJlUX9JABqOIBI4gWLXlGKVkZWRirKQyspsysDcEHgQa9BdXfS4bQw/fsMRHZZVG439mRR9VrHTgQRwua5Ro3Ycu7h9ksooopS8KKKKACtZHABJIAGpJ3ADia2queuXpEYcOuEjNpJ757b1hU97+Y2Xyz8qERKW1Wyt+nnSZsfimkBPYpdIR9ni/m5F/LKOFRyiirkqObKTk7YUUUUChRRRQAVykksdK60ndLtl3XIF/OwvQNFWyY9A+jmJ+UYPF9mOx7UHeM2WzAOU35S3H13a1am0hJn7gQAgHMxY67tEAF92/MKTwRZCFjOWOOyIgAtZABe+8WsAANNDvvosxE2Yg2t63rnzy7lyeiwaXwpLb1XI0bThYRSM8zFRG5ZVCRoVCknWxcab+/uHCk64XsRIwzMzSPJYkXMkjd2NdwAvlUDhzp6IvofjurhFhFUg3Y5dFzMWC8NL8baZjc2uL6mq1OkaXi5tHKHZkaxxR2BEQAUjQ3y5SwI4tck8zrvsajHWLs+AYdXNxKrBYu8TfMVzgqeGRSb8CBzqYSRggg3sRY2JX3Eaj0NRnp3hw2CDWHceJhbQAN3LDws49wpsTe9clWrilglS9itYoaVpha74SCnjDYK/CuokeSlOhjOErEezGfMRYKouzscqLe9rnmSLAC5JIHGpK+z/CkrYR3tCpJBYuEzBRmCEEgtoGyi3woaIjO2Nuz4TBIsscGLmZdQUSaCM68GQGRk0B1yX3EClvSPbJmUDFowUMSoSGbDtGxBBcrI5SY6j2rGwIBXMabsRh4ge/DhwQSCJsR2bhgbEMDIuVgRqCBatJpCLBROufuqMNihOjt9UKgOZj9XPc8qolFbkzRBtobcVBkI1DKQGVhuZWF/MEagqdQQRXGnXb2G7EQQPbtI4yZACCFaVy/Z3A+ipHEi7GxpqqyLtWQwp06NbckwWITERXOU2df7yMkZk14kC4PAgGmuipBNp2j1Rs7GpPEksTBkdQykcQRcUpqo+pTpFYvgZDprLDf/AOSMfBwPF+VW5VTVHShLcrCiiioGMMbV5n6W7bONxc2IvdWbLH4RLonvHetzY1dfWltf5Ns+XKbPLaFOd5L5iPEIHPpXnyngvcy6mXUQooopzIFFFFABRRRQAVzmjvqDY10rWU2BoJXZdmwsemKgixAtmI71tckhHziH+K/mLHlTlVS9V0BONLhfZia5t9Z0UC/qfcatskVzcuPbKken0uo8TEpSNGvwtblu9b0DMdwA97fDT8a2zmsEnnS7C15fkcxG+Yhr2sttMoJJa/juC8eNM/TYf+ikHjDb/Ojp7Bpm6WSgwhG1zuNDyXvX9+X30+OHnRRqcv8AhkvoyD7PSpLsnDsXzZh2ZUALlsQ1zds99QRbS39WePBA+wbDiDuPhfh+/A0/YJ+zXNJoT7K8/tfd/pzF+pFo8jlhJDri9m2AAFyQCANd9R/aezQv/EljTw1dxu+io038+BpzxG0e6BfeCTY67ytj7jp40y4gZtFGfj80fnB4iM2L+g/iFK3L3f7fn5/oqguRvk2giWzPOblVEyWiayHVDq3aDIEFibi5OvFvxuOmwhth0ihWRe7NCCzyJre08hLD2xoMrL3b2tqqlf2yCD9d1UMpAOgxOGYX598A21IznWkztbZ8vagAPPG2GUZvaBImaPMSwiyrbXTNfjVTq+jdBOiOsbkk7ySSeJJNySeJvWKKKsICiiigBTszHvh5o54vbicOova9t6k8mF1PgTXqDZ2NSeKOaM3SRFdTzVgCPga8rVd3UptbtcG+HY97Dvpz7OS7L/qEg9KSaNWmlztLDooopDWU5157RzTYfDg6IjSsPFzkQ+gST+aqxqT9ZmM7XaeJO8IVjHkiLcfzFqjFWx6OdldzYUUUVJWYZra1tszZ82KmSGBC8jmyjcBzYn6Kgak/nYUnnbW3Kry6mei6wYYYuRfnsQoKk71hNiijlm0c/wAPKok6L8WPcxtwXUwvZ/O4x+1t9BF7MHlZu8w8bjyFQfpP0MxmCch4XljGomhRnQj7QFzGRbW+nia9IVod4pFJmmWGDPJEmMUaXAO43IFvTnUg6KdD8VtBvmxkiB780gORfBRvdvAacyK9KnDJe5Rb88ovSPEya2G4UbhY6eKK+6M9Ho8GsqISxZ9WOjFVuFBtyu27SnfMRvFxzG/1H5iszaSP95vxJrc/D8f6VlzeV2zqaVKUaXsapIG1U5vu6/GtrHkPf/SkmJwo1dO6wF+7pe3P9a0gll4sPVQfwteqo7puomqfh4o7psWs1t9vfb8ahe2Zpp52ywTCNO4rGNsrAb2B5E39LVJNoYtYwCc7sdFRFzMedlG4cz/QVxwczSuU+TSJoDnfIASxsqCzZi2hJ0AUAkkAV0cWnjHmUuTzur1+TK6xw8v7sZsJgmTvTKUVRfvbz6cRcjzJAuLkrricR2ntafV1vlHLx8fG9cOn21+ykghisVVC78nJYqpBOoAyyW+9c3LGkOGxYdQynT4g8j40zVMpUlOIpixSm8UrrGwuUeTvRC+9XuCFU6HMBp3r3uK6Y/Z7qpM4hiQGxaVIQG0v8yIGLOd3Ia7xSObKAZmTOYhmC65WYkBQ9vogkta4va2ouC2vtec3WWdJy5v2DBpwx+x2a5IjYEWjcEAkACq5XfH59itY0mJcdjY83dDTEbpMRdt1vZhuVy3DaPmFmsV33bMTiHkbNIzM1gLsbmwFgPAWG6lkmEVzlS8cu4wTHKbi1skjWuSpJyuFNxYZiVuixELRsUkVlddCrAhhqRuPkdadUTTRzoooqSAooooAKnHU5tHstoiMnuzxulubp84p9FWT31B6cujWM7HGYaXdkmjJN7WUsFb0ysah9D43Ukz09eii1FVHSPLu35S+KxLHe08598rUhraR8xJPEk+83/OtauOW3bsKL0VrKdDQQKejWyflmLgw+tpZAGt9QXZ9eHcVvW1eqEQAAAWAFgBuAHCqJ6jMDnx8kp3RQH+aVgAb/dRx61fFVy7N+FVEK1fh5j9K2rWTd8fdSlwStYE00j9accYe7Tcu6gCP7WW0jDnY+lh+YrlBJwPv/WlXSRMkkZ4OlvVT/wB9IU3fvcKaUFONMXHllincTtiXsp/e/Sk8Hs+tYe5HhvA/AeF61QAi/r76NPiamR8R1Klh+vD/AIO6nkfcb/hWLngTrofLiPC9gD4XFcZosykbuR5GmzbO0lwkQBc5nOVL7w30n8FA+JXnW2caVnEx5tzoiPTiHtZ5JUN8tlPkgsSP4s1MOy8X2b6nunQ+HI+lSS1RnaWHySEDcdR5H+t6zXZtcdvRL8EmYmMm2cWFybZgQVB4WOo1B3jdvqO4mRoWkidjCqGzRw9yR9LjM5uctiCWcsOSng4bOlzxKTysfTSuu2NrI3Zpio2cqLpPGQMQljoO93ZV8Gta4N9KRjS5VjNNlVbTBYlBBGHiFpGuLgyu12Teurkkg91ACDS9ceRGINox500CG4GLw45qDdslgO5Ja4FtxpDBGY7vE+cAktPGCZUFmJtE5DRMQrMZLmykd4d4ViKWIAWOHjB17ynFz3331UxAnyT31DQt3wxNtDB9kwAYOjDNG67nW9r23ggggjmDvFjSWnJnLQzEszqJIijMoS8hBD5VDkAlAua19Fjva4ptp4sRoKKKKkgK1lOhtyNbVgigD0V/5if7NFUf/wCOv+7/AK0Um1mzx4jO62JB3gke42rFLdtxFMTiFItlnmFuVpGFIqcyNU6Cuc+71rpXHEcPWgF2XB1A4S0WLmsbtJHH4WjQsLesxq16gPUjAF2YG/vJpmP8Ldn+EYqfVU+zpQVRQVrJuPka2rliT3fMge8gfnUDHPHez6/rTem4eVOOOS6NblTXG53WHoT+lACbpdDeGJ/quAfJlIPxC0wBTYDeNdePOxqU7YTPhJV4qub+Uhx+FReNvjuqyPRVL1HQgZTc66W03+vDS9cIwbnlw9dfhXZRm0Gg4n9Ky8BHsjT98eNTDLCM0pFeo02XLhbxq/8AtfQysdyFG8m3rUS61uis0ZXFq5lgCqjCwvD42H0GY3vvBOulrTnZ8BzFyDZQCNDqTy56X94qViENHlYBlK2IIBBBFiCDvBFNlyNuinT6WO1tqmefsDJmjQniPw0/Km/pAnsH7w/Aj86l3SjYSYKfsob9kQWQHXKCxul+Nju8CKiXSBtEHiT7gP1pETNUqZ12Cfmz94/gK02rhJJXRYkZzlYkKL2G+5O5RodTbca7bGS0Q8ST+X5Uq6SYrSHDL2gjMEcjCEKxkkkzFi4zC4XdlJ0udBQ3zwK/TyMUeDaNwTNHG6m3ddnkByXNhEGH2LEjU2OlzUr2NNhJ3EXaT/Ke8xMRbBJiGCiySAOT2psTmsua+uptUaQxjKpMV94SaF8JJpe1pITkHm7WpRFOxljAeb5p0mYSFZzEkbK7SR4iMMwjUAXCqAdLZibUk/NwRFCHa21nxBF1EaLfLEt8qE6sddWcnex14cKQV1xUud3cCwZ3YDkGYkD41yq1JJUhGFFFFBAUGitZdxtvsaAHP/wh/wB2/Wirq/8ALJ/ul9wopNxr8BFT9YuD7LaWKW2jOJB/zFVyf5i1RyrI68dn5cVBOAbSRMhPAGJri/iRKfPKeVVvTR6KMqqbCuOI4V2rjiN4qRF2ei+quO2ysLpvRm/mkY3+NSyoz1aD/wBrwf8Agr8b1JqpOnHoK44jUqObD4Xb8q7Vxb218Ax/AfrQSdWF6ZkFiV5H4cKeqQY+HvKy79x8udACckWYHcwKnyItUbxmyGiiiMjXLaMF9kWAsL8dx/e+R257654yLtIyh8x4Efu3rUp0LKNkZSUjxpVhcsjqgNsxtqCDz04X0pPLAVJB0I4HT9il3R6K84LWyorHh7RsF+Gb3UTxxlyTizTh5SRpAFtmGm4C3w8KURNlQZuAt7tB8K54nGKB9Y7gOBNI2c21N7CoJIT1jx3MD8+0B9crfkfdVV7TcyTBV4WUed9T++VW31qKy4HtFGqSpryz3S/vYetqqjYMN2LfVFh5tf8AIH31ZHoyZ/VQ8HKi8lUfACmiPHdqAssjoy5sjCTIGDtfsWcgiMZiSrt3F7wIGbMMbYxwbuIdBvI4nl5D97qZ53sCBvqaKZO3RLcPhGWJpMXJiYYFOXspZVmed9CEhR41Ve6Qe0sQAbjQE0wY7aAYZIo1jiuLIpJJI0zSOdXa5Y8hewFgKmOzsL8ok+SvGskESmMroskHZKU7RZM2cO8ma6tGqnMTwqOYDowZMYuHEuaLKJRMq6NCdQQLkBye7YnQ3PC1JDuiJSVfYZiazU02xsxcJs0poZJJkzNbW4ZmAHIBY7eZbnULq5quyqMlLlBRRRSjBS3YeD7bEwRWvnmiUj7JcZv9N6RVM+qPZ/a7SRrG0KSSk8L27NQfE9qSPunlUPofGrkkX7eiiiqjpEL63dk9vs93A70DCYfdUFX/ANDMfQVQderpowylWAKkEEHcQRYg15h6Q7IbB4mXDN/ZuQpPFDqjX5lCt/G9PBmTUx6kN9ccRw9fyrtXLEcKczLs9HdWLX2XhP8ACt7mYflUoqIdU0wbZWGt9ESL6rK4NS+qTpx6CuKaux5BR+J/MV0ZgN5pFCzOWy6KWuW47gLD0G+gkWF9bDf8BWVW1CIALDdW1ACafDX1FI2jIp1pp2rj1AP1efEnktADdtB0b2hoOPH0rGxIAqFhfvHS5uco0GvvPrTUxeZ1QEjMcoAN8oO868QLn0qXvhlFo0uNNbaZVGnDid3+1M1QqdsRxqWObgNB+ZpVHhibX/fGlqRKNwoG/wAv9/0pRiM9ZWED7LxQtfLH2v8AksJb/wCivPSSsAQGIB3gG1/OvUm1cIJoZYmFxJG6EHiHUqR8a8rJewvv4+dPAyalcpmJXsKUbD2VJiZRHELm12Y+yo+sx/ZJpLiOHrVldW0SjB5gBmaWTMeJy2UX8AL+886thHc6MeSeyFmdsyxbNwfZwhVkltGHVFBvbvSkWJIRToCSblRfjSnodOr4SMx3yozRqC1zaMBAToLXte1tM/qVO2dgYfEOsuIVnMakBc5VLXzG4G+5tfXWwvupZgAmW0ahEVgFVVCgBQp0UaCr446nZjllTx7fe7ZFesiYCOCP60kz+iAD/r1BalnWPKO3ijH0Ib/5jkfhEtROqcj8zNWFVBBRRRSFgVc3UfsnJh5cSw1mcKv3Irj4uz+4VT2FwzyukUQu7sqIOBZjYX8LnXwr0/sXZqYaCKCP2Y0VBzOUWzHxJuT4mlmzTp487hbRRRVZsCqt66+j2ZExsY1jtHLbjGT3X/hY28nJ4VaVcsXh0kRo5FDI6lWU7ipFiD6VKdCyjuVHlOuc40p96XdH3wGKeBrlfaic/TjPsnxI9k+IJ3EUxTnT1q05zTTpl6dR2JzbNyf3c8q/zWk/6hqwGvwqqOoHN2WL1GTtY7Djn7PvE+GXs7eRq2KqfZ0YelCNYrk2tpoWIuSTqbcgB+9KVRoAAALAVrClh5kn3kmulQMFF61dwBcmwpGS0u66pz4t/SgDXFYktcJ7I9o+HhTR0mwwURFftAnncAj/AOtSNIgBlA0pq2jhDLGsd7FZACeSgHXzykW8SKldkSVoQdG8La8zD7MY4kneR7rX+9UjgjtcnVjqT+Q8BWmGw4UDS1hZR9UfrzNKKG7BKkFc4DcX56+h3fC1aY6SyHx099dIhYCoJN68v9I8J2WLxMf1Z5QLbgC5IA9CK9QV5362YOy2nPb+0EUg8LxhPxjJ8zTR7KNQriQ6Zrnyq1Or6ErgY8wtmaRx90vYH1y38iKrjo/spsVOkK3se85G9Y1tnYeNjYeJFXPEiqoVAFVQFUDcFAsAPACwrTh5kzmau1BKu/4/sy63BHMEe8WrhisRHh4mkkOWNBcnefAD6zE6AcTauG2dsRYVM8xOtwqqAXcjfYEgWFxckgC45gGt+kXSCTFsLjJGvsRg3sfrMfpP8ANBxJunkUfuZcWJz+wk2vtFsRM8zixYiyjcqgWVb8bAb+JvSOiispvSoKKKWbH2ZJipo4IRd5GABtcKPpO32VFyfK28ioJSt0T7qX6PdpM+NkHciukV+MjDvMPuqbX5s3FauekGw9lx4WCOCEWSNQBzJ3lj4kkk+dL6qbs6MI7Y0FFFFQOFFFFAEX6f9FF2hhyq2E8d2hY6DNxRj9RrWPLQ62rznj4mRzHIpV0JDK2hVgbEHx0NetKrjrT6A/KwcVhQPlKL3k3CZF3DwkG4HjoDwIaLopy4t3K7OvUrhMmzQ/GSaV91jZSIh56R39asEGmXojs75NgsNCd6RIG0t3soLG3C7EmnNpCm8EjhbePC3LxpS2KpUKKT4jFBdN55CuDSSP7Iyjmd/wC/L312w+GVN2p5/vdQSaJAWOaT0XgP1NK6xeigDNco4xctzt8NL1s/Ln+/wrlhS5LZr2vYXFtxO7wtbXnegBTRRRQAgx7XZE8QT6m34XpfUS2F0jixjzNH/Y4h4WB5IbK4+ywBI8jyqWNuoA4SYi24X4b7C/IcT7qrfrG6Kx4rEpLJI4k7JUKR5QAqyOVZnYHfnYBQutjqLVZUEYsDbUj3DkOQqLdJ4iJ78GUEelwR6ae+mj2JPoj/AEZ6PQ4RWMOYs9szMbtZdw8BqTbmfAU5zIihmY5VALMb6AAXJt5XNc4praWuKY+nDvJhnjiNj7TA/SRO8Vvwva/jltuNZtmRZLXH1Nry6d6fa0nS6fz/AD3K72/tVsVO0p0X2UX6qAmw8zck+JPC1N1FFbjgBRRWCagDP7/fOr36ruhxwUPbTrbEygXG8xR7xHf6x0LeNhrlBph6rOgZBTG4xbH2oImGo5SuODcVXhvOtgtsCq5Ss24cW3lhRRRSmgKKKKACiiigAooooA5MltR7qAa61o6cRvoAxeitb1mgDaisUXoAyu/y/wB/0retYxpW1ABTD052z8jwU0wNnC5Y/wDEfup7ib+QNP1U914bZzSQ4RTogM0g+011jHookNvtL6ylbEyS2xbIl1Z7VGExqxk2inAhNzoGv803nn7n/MNeh4nzIOZFvXcfjXlKVLjTeN1t/pXorq52/wDLcGkjEGQd2UcpFADG3DNo48HFTJFWnnaolIpFtbZwmTLexGqtvsfEcQaXUUpoIdL0fxAPdVG8c5A9breqz6fbWVWbCxOHYG2IkX2bqf8AgRn6qkd5t5ItoMwqddaHTj5Khw2FYfKHHeYa9ihG/wDxDfQcB3jwvSIqxW+zJmmo+VBRRSzZGypsVIIsNG0jm1wBooP0nbci6HU+lzpTGZJvhCOrZ6uergqVxW0E1FjFA3A8JJR9bkh3bzrYK/dBurqHBETT2mxNtDb5uO+8Rqd7fbOvLLcip1VcpWbMWHbyzFZoopTQFFFFABRRRQAUUUUAFFFFABRRRQBhlvvrmUI8fxrrRQBxBrO+wroyg760CW3H30AcsFiC4JIG/h5A2PiL2PiKU1rmPEe6jtB/vp+NABI4UFmNgASSeAGpNeYNv7VOLxM2IN/nHLKDwTcg8LKF9b1dHW/toYfZ7xhgGxJ7EXP0GF5P9AI/iFUMDTwRk1MuomamPVb0lXBYrJKwWCeyuSbKjj2JDyH0T5g/RqHE1r2g3XHvFO1ZnhJxdo9WYjGRxp2kkiIgF8zMFW1r3zHS1qrzpj1pQxoY9nsJZTp2oF4o/tAn/iNyA04k8DUWA2BPMQYMJK++zJCxHjZrW+NSnZvVhtKW2eOOEX1MsgvbmFjzXPgSPSkpLs1PLOXpRFTFJJnlcknV2d7kuS6qTmO83atMNg5JHEccbvIwuEVSzEfWyjXLrv3VdGA6sogR8pkklBREKg9nEqrlJCgEvqyDiKmGE2ZHEhEUYS7FjlAudTlzG/esCN54UbhVp2+2VX0Y6pppLPj37JN/ZRkNKfBn1VPIZj4g1bGx9jwYWMRYaNY0HBRqTzYnVj4nWuoTRTZtARYkX8zrqf1rUxsd4O6Mb+TXbjypW7NEIRj0LK5TE2Nt/lf96VxZWIykGxYk6i2W5Nt99dK27Lviy8b3NrABbWHj/WoHNsK7HeDw1IsTz0rvSIxNl3G+QjfxJ863kjJB3izXFrfVA3E89fSgBVRSXvAAKDuPtam9ri5v50CSS/s6f93nyN/SgBVRWtFAG1FFFABRRRQAUUUUAFFFFABRRRQBis0UUARvpR7K/wAf4LVFdIvb/fM0UU8TPqPScNje3++Rq6uie+L7o/Cs0USFwdE0NFFFIagNFFFABWKKKACsmiigAooooAxRRRQBm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1829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body" idx="1"/>
          </p:nvPr>
        </p:nvSpPr>
        <p:spPr>
          <a:xfrm>
            <a:off x="685800" y="1828800"/>
            <a:ext cx="7924800" cy="3962400"/>
          </a:xfrm>
        </p:spPr>
        <p:txBody>
          <a:bodyPr/>
          <a:lstStyle/>
          <a:p>
            <a:r>
              <a:rPr lang="en-US" dirty="0"/>
              <a:t>Reducing the complexity of an activity</a:t>
            </a:r>
          </a:p>
          <a:p>
            <a:r>
              <a:rPr lang="en-US" dirty="0"/>
              <a:t>Shortening an assignment that eliminates key TEKS</a:t>
            </a:r>
          </a:p>
          <a:p>
            <a:r>
              <a:rPr lang="en-US" dirty="0"/>
              <a:t>Less rigorous testing</a:t>
            </a:r>
          </a:p>
          <a:p>
            <a:r>
              <a:rPr lang="en-US" dirty="0"/>
              <a:t>Instruction focusing on targeted TEKS rather than all the TEKS being learned by peers</a:t>
            </a:r>
          </a:p>
          <a:p>
            <a:r>
              <a:rPr lang="en-US" dirty="0"/>
              <a:t>Reading a short, high interest, simplified vocabulary book on the same subject as what is being covered in the class</a:t>
            </a:r>
          </a:p>
          <a:p>
            <a:r>
              <a:rPr lang="en-US" dirty="0"/>
              <a:t>Changing a scoring rubric</a:t>
            </a:r>
          </a:p>
        </p:txBody>
      </p:sp>
      <p:sp>
        <p:nvSpPr>
          <p:cNvPr id="4101" name="Rectangle 5"/>
          <p:cNvSpPr>
            <a:spLocks noGrp="1" noChangeArrowheads="1"/>
          </p:cNvSpPr>
          <p:nvPr>
            <p:ph type="title"/>
          </p:nvPr>
        </p:nvSpPr>
        <p:spPr/>
        <p:txBody>
          <a:bodyPr/>
          <a:lstStyle/>
          <a:p>
            <a:r>
              <a:rPr lang="en-US" dirty="0"/>
              <a:t>Modifications Examples</a:t>
            </a:r>
          </a:p>
        </p:txBody>
      </p:sp>
    </p:spTree>
    <p:extLst>
      <p:ext uri="{BB962C8B-B14F-4D97-AF65-F5344CB8AC3E}">
        <p14:creationId xmlns:p14="http://schemas.microsoft.com/office/powerpoint/2010/main" val="71376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media-cache-ak0.pinimg.com/564x/ac/ec/49/acec498ab1af5c2e66f83bcd3db24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66800"/>
            <a:ext cx="3436620" cy="458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85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flic.kr/p/img/dUTQiX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350" y="391040"/>
            <a:ext cx="3681626" cy="27612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orldental.org/wp-content/uploads/2012/08/adult-dental-braces-orthodon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3581400"/>
            <a:ext cx="28575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assets.inhabitat.com/wp-content/blogs.dir/1/files/2010/05/growing-fake-teet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8695" y="3590925"/>
            <a:ext cx="2570923" cy="18192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Grp="1" noChangeArrowheads="1"/>
          </p:cNvSpPr>
          <p:nvPr>
            <p:ph type="title"/>
          </p:nvPr>
        </p:nvSpPr>
        <p:spPr>
          <a:xfrm>
            <a:off x="1143000" y="2968625"/>
            <a:ext cx="2667000" cy="612775"/>
          </a:xfrm>
        </p:spPr>
        <p:txBody>
          <a:bodyPr/>
          <a:lstStyle/>
          <a:p>
            <a:r>
              <a:rPr lang="en-US" sz="2400" dirty="0"/>
              <a:t>Accommodation</a:t>
            </a:r>
          </a:p>
        </p:txBody>
      </p:sp>
      <p:sp>
        <p:nvSpPr>
          <p:cNvPr id="8" name="Rectangle 5"/>
          <p:cNvSpPr txBox="1">
            <a:spLocks noChangeArrowheads="1"/>
          </p:cNvSpPr>
          <p:nvPr/>
        </p:nvSpPr>
        <p:spPr bwMode="auto">
          <a:xfrm>
            <a:off x="5867400" y="2971800"/>
            <a:ext cx="26670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b="1">
                <a:solidFill>
                  <a:schemeClr val="accent1">
                    <a:lumMod val="75000"/>
                  </a:schemeClr>
                </a:solidFill>
                <a:latin typeface="+mj-lt"/>
                <a:ea typeface="+mj-ea"/>
                <a:cs typeface="+mj-cs"/>
              </a:defRPr>
            </a:lvl1pPr>
            <a:lvl2pPr algn="l" rtl="0" eaLnBrk="1" fontAlgn="base" hangingPunct="1">
              <a:spcBef>
                <a:spcPct val="0"/>
              </a:spcBef>
              <a:spcAft>
                <a:spcPct val="0"/>
              </a:spcAft>
              <a:defRPr sz="3600" b="1">
                <a:solidFill>
                  <a:srgbClr val="824100"/>
                </a:solidFill>
                <a:latin typeface="Garamond" pitchFamily="18" charset="0"/>
              </a:defRPr>
            </a:lvl2pPr>
            <a:lvl3pPr algn="l" rtl="0" eaLnBrk="1" fontAlgn="base" hangingPunct="1">
              <a:spcBef>
                <a:spcPct val="0"/>
              </a:spcBef>
              <a:spcAft>
                <a:spcPct val="0"/>
              </a:spcAft>
              <a:defRPr sz="3600" b="1">
                <a:solidFill>
                  <a:srgbClr val="824100"/>
                </a:solidFill>
                <a:latin typeface="Garamond" pitchFamily="18" charset="0"/>
              </a:defRPr>
            </a:lvl3pPr>
            <a:lvl4pPr algn="l" rtl="0" eaLnBrk="1" fontAlgn="base" hangingPunct="1">
              <a:spcBef>
                <a:spcPct val="0"/>
              </a:spcBef>
              <a:spcAft>
                <a:spcPct val="0"/>
              </a:spcAft>
              <a:defRPr sz="3600" b="1">
                <a:solidFill>
                  <a:srgbClr val="824100"/>
                </a:solidFill>
                <a:latin typeface="Garamond" pitchFamily="18" charset="0"/>
              </a:defRPr>
            </a:lvl4pPr>
            <a:lvl5pPr algn="l" rtl="0" eaLnBrk="1" fontAlgn="base" hangingPunct="1">
              <a:spcBef>
                <a:spcPct val="0"/>
              </a:spcBef>
              <a:spcAft>
                <a:spcPct val="0"/>
              </a:spcAft>
              <a:defRPr sz="3600" b="1">
                <a:solidFill>
                  <a:srgbClr val="824100"/>
                </a:solidFill>
                <a:latin typeface="Garamond" pitchFamily="18" charset="0"/>
              </a:defRPr>
            </a:lvl5pPr>
            <a:lvl6pPr marL="457200" algn="l" rtl="0" eaLnBrk="1" fontAlgn="base" hangingPunct="1">
              <a:spcBef>
                <a:spcPct val="0"/>
              </a:spcBef>
              <a:spcAft>
                <a:spcPct val="0"/>
              </a:spcAft>
              <a:defRPr sz="3600" b="1">
                <a:solidFill>
                  <a:srgbClr val="824100"/>
                </a:solidFill>
                <a:latin typeface="Garamond" pitchFamily="18" charset="0"/>
              </a:defRPr>
            </a:lvl6pPr>
            <a:lvl7pPr marL="914400" algn="l" rtl="0" eaLnBrk="1" fontAlgn="base" hangingPunct="1">
              <a:spcBef>
                <a:spcPct val="0"/>
              </a:spcBef>
              <a:spcAft>
                <a:spcPct val="0"/>
              </a:spcAft>
              <a:defRPr sz="3600" b="1">
                <a:solidFill>
                  <a:srgbClr val="824100"/>
                </a:solidFill>
                <a:latin typeface="Garamond" pitchFamily="18" charset="0"/>
              </a:defRPr>
            </a:lvl7pPr>
            <a:lvl8pPr marL="1371600" algn="l" rtl="0" eaLnBrk="1" fontAlgn="base" hangingPunct="1">
              <a:spcBef>
                <a:spcPct val="0"/>
              </a:spcBef>
              <a:spcAft>
                <a:spcPct val="0"/>
              </a:spcAft>
              <a:defRPr sz="3600" b="1">
                <a:solidFill>
                  <a:srgbClr val="824100"/>
                </a:solidFill>
                <a:latin typeface="Garamond" pitchFamily="18" charset="0"/>
              </a:defRPr>
            </a:lvl8pPr>
            <a:lvl9pPr marL="1828800" algn="l" rtl="0" eaLnBrk="1" fontAlgn="base" hangingPunct="1">
              <a:spcBef>
                <a:spcPct val="0"/>
              </a:spcBef>
              <a:spcAft>
                <a:spcPct val="0"/>
              </a:spcAft>
              <a:defRPr sz="3600" b="1">
                <a:solidFill>
                  <a:srgbClr val="824100"/>
                </a:solidFill>
                <a:latin typeface="Garamond" pitchFamily="18" charset="0"/>
              </a:defRPr>
            </a:lvl9pPr>
          </a:lstStyle>
          <a:p>
            <a:r>
              <a:rPr lang="en-US" sz="2400" kern="0" dirty="0"/>
              <a:t>Modification</a:t>
            </a:r>
          </a:p>
        </p:txBody>
      </p:sp>
    </p:spTree>
    <p:extLst>
      <p:ext uri="{BB962C8B-B14F-4D97-AF65-F5344CB8AC3E}">
        <p14:creationId xmlns:p14="http://schemas.microsoft.com/office/powerpoint/2010/main" val="2854697389"/>
      </p:ext>
    </p:extLst>
  </p:cSld>
  <p:clrMapOvr>
    <a:masterClrMapping/>
  </p:clrMapOvr>
</p:sld>
</file>

<file path=ppt/theme/theme1.xml><?xml version="1.0" encoding="utf-8"?>
<a:theme xmlns:a="http://schemas.openxmlformats.org/drawingml/2006/main" name="Parent Bill of Rights presentation">
  <a:themeElements>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B32C775-349E-4880-B6A0-938FC6BEA2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Parent Bill of Rights presentation</Template>
  <TotalTime>201</TotalTime>
  <Words>691</Words>
  <Application>Microsoft Macintosh PowerPoint</Application>
  <PresentationFormat>On-screen Show (4:3)</PresentationFormat>
  <Paragraphs>56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Garamond</vt:lpstr>
      <vt:lpstr>Times New Roman</vt:lpstr>
      <vt:lpstr>Parent Bill of Rights presentation</vt:lpstr>
      <vt:lpstr>Modify Me! </vt:lpstr>
      <vt:lpstr>Check Your Knowledge!</vt:lpstr>
      <vt:lpstr>What Teachers Need to Know</vt:lpstr>
      <vt:lpstr>Accommodations are…</vt:lpstr>
      <vt:lpstr>Accommodation Examples</vt:lpstr>
      <vt:lpstr>Modifications are…</vt:lpstr>
      <vt:lpstr>Modifications Examples</vt:lpstr>
      <vt:lpstr>PowerPoint Presentation</vt:lpstr>
      <vt:lpstr>Accommodation</vt:lpstr>
      <vt:lpstr>Student assignment only covering  the TEKS they are expected to master.</vt:lpstr>
      <vt:lpstr>Modifications can allow students to participate even if the assignment covers difficult concepts.</vt:lpstr>
      <vt:lpstr>Modifications to an assignment can  simplify the skills needed and the complexity levels of the problems.  The level of critical thinking necessary to master the learning standard has been changed.</vt:lpstr>
      <vt:lpstr>Substantial changes to the  complexity of the assignment.</vt:lpstr>
      <vt:lpstr>Test your knowledge!</vt:lpstr>
      <vt:lpstr>Mrs. Baxter has been teaching multiplying double digit numbers over the past week. Today she is having students practice what they have learned by completing 15 double digit multiplication problems. </vt:lpstr>
      <vt:lpstr> Mrs. White’s class will be completing their science lab experiment today. Students are to complete a written report outlining the following areas based on their findings from the experiment: problem, background, hypothesis, materials, procedures, data, analysis, and conclusion.</vt:lpstr>
      <vt:lpstr>Mr. Bush’s class will be doing an oral presentation on Friday about the effects of the Civil War. He has created this rubric to grade the student presentation.</vt:lpstr>
      <vt:lpstr>Ms. Davis has been working on cause and effect comprehension with her 4th grade class. She has assigned her students an independent activity to see if they can successfully answer cause and effect comprehension questions.</vt:lpstr>
      <vt:lpstr>Modifying Assignments…</vt:lpstr>
      <vt:lpstr>…and when in doubt, call for backup!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Modify Me!</dc:title>
  <dc:subject/>
  <dc:creator/>
  <cp:keywords/>
  <dc:description/>
  <cp:lastModifiedBy>Ryan P. Mcelhany</cp:lastModifiedBy>
  <cp:revision>19</cp:revision>
  <dcterms:created xsi:type="dcterms:W3CDTF">2016-06-23T18:04:40Z</dcterms:created>
  <dcterms:modified xsi:type="dcterms:W3CDTF">2020-05-11T02:44:58Z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TC010171251033</vt:lpwstr>
  </property>
</Properties>
</file>