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4" r:id="rId2"/>
    <p:sldId id="301" r:id="rId3"/>
    <p:sldId id="302" r:id="rId4"/>
    <p:sldId id="287" r:id="rId5"/>
    <p:sldId id="292" r:id="rId6"/>
    <p:sldId id="295" r:id="rId7"/>
    <p:sldId id="263" r:id="rId8"/>
    <p:sldId id="291" r:id="rId9"/>
    <p:sldId id="297" r:id="rId10"/>
    <p:sldId id="283" r:id="rId11"/>
    <p:sldId id="293" r:id="rId12"/>
    <p:sldId id="298" r:id="rId13"/>
    <p:sldId id="289" r:id="rId14"/>
    <p:sldId id="296" r:id="rId15"/>
    <p:sldId id="276" r:id="rId16"/>
    <p:sldId id="280" r:id="rId17"/>
    <p:sldId id="299" r:id="rId18"/>
    <p:sldId id="277" r:id="rId19"/>
    <p:sldId id="290" r:id="rId20"/>
    <p:sldId id="285" r:id="rId21"/>
    <p:sldId id="282" r:id="rId22"/>
    <p:sldId id="272" r:id="rId23"/>
    <p:sldId id="273" r:id="rId24"/>
    <p:sldId id="274" r:id="rId25"/>
    <p:sldId id="286" r:id="rId26"/>
    <p:sldId id="288" r:id="rId27"/>
    <p:sldId id="269" r:id="rId28"/>
    <p:sldId id="30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3" autoAdjust="0"/>
    <p:restoredTop sz="84558" autoAdjust="0"/>
  </p:normalViewPr>
  <p:slideViewPr>
    <p:cSldViewPr snapToGrid="0">
      <p:cViewPr varScale="1">
        <p:scale>
          <a:sx n="107" d="100"/>
          <a:sy n="107" d="100"/>
        </p:scale>
        <p:origin x="1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911BF-F666-4F63-AC81-A7B27D6B101F}" type="datetimeFigureOut">
              <a:rPr lang="en-US" smtClean="0"/>
              <a:t>5/10/20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B6BF8F-A8AF-4018-859C-ECABC80097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51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6BF8F-A8AF-4018-859C-ECABC80097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28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Home Base –</a:t>
            </a:r>
            <a:r>
              <a:rPr lang="en-US" baseline="0" dirty="0"/>
              <a:t> if a teacher notices a student start to get frustrated</a:t>
            </a:r>
            <a:r>
              <a:rPr lang="en-US" baseline="0"/>
              <a:t>, cue the </a:t>
            </a:r>
            <a:r>
              <a:rPr lang="en-US" baseline="0" dirty="0"/>
              <a:t>student to go to home base.  This can be done by giving the student a note asking him to take it to a specific teacher.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6BF8F-A8AF-4018-859C-ECABC800976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7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0933-0417-4313-A74C-DA5A40EDDFC0}" type="datetimeFigureOut">
              <a:rPr lang="en-US" smtClean="0"/>
              <a:t>5/10/20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05503-47E9-4F6A-A01A-6F0F6F492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119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0933-0417-4313-A74C-DA5A40EDDFC0}" type="datetimeFigureOut">
              <a:rPr lang="en-US" smtClean="0"/>
              <a:t>5/10/20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05503-47E9-4F6A-A01A-6F0F6F492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278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0933-0417-4313-A74C-DA5A40EDDFC0}" type="datetimeFigureOut">
              <a:rPr lang="en-US" smtClean="0"/>
              <a:t>5/10/20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05503-47E9-4F6A-A01A-6F0F6F492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98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0933-0417-4313-A74C-DA5A40EDDFC0}" type="datetimeFigureOut">
              <a:rPr lang="en-US" smtClean="0"/>
              <a:t>5/10/20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05503-47E9-4F6A-A01A-6F0F6F492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973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0933-0417-4313-A74C-DA5A40EDDFC0}" type="datetimeFigureOut">
              <a:rPr lang="en-US" smtClean="0"/>
              <a:t>5/10/20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05503-47E9-4F6A-A01A-6F0F6F492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537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0933-0417-4313-A74C-DA5A40EDDFC0}" type="datetimeFigureOut">
              <a:rPr lang="en-US" smtClean="0"/>
              <a:t>5/10/20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05503-47E9-4F6A-A01A-6F0F6F492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300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0933-0417-4313-A74C-DA5A40EDDFC0}" type="datetimeFigureOut">
              <a:rPr lang="en-US" smtClean="0"/>
              <a:t>5/10/20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05503-47E9-4F6A-A01A-6F0F6F492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672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0933-0417-4313-A74C-DA5A40EDDFC0}" type="datetimeFigureOut">
              <a:rPr lang="en-US" smtClean="0"/>
              <a:t>5/10/20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05503-47E9-4F6A-A01A-6F0F6F492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378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0933-0417-4313-A74C-DA5A40EDDFC0}" type="datetimeFigureOut">
              <a:rPr lang="en-US" smtClean="0"/>
              <a:t>5/10/20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05503-47E9-4F6A-A01A-6F0F6F492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619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0933-0417-4313-A74C-DA5A40EDDFC0}" type="datetimeFigureOut">
              <a:rPr lang="en-US" smtClean="0"/>
              <a:t>5/10/20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05503-47E9-4F6A-A01A-6F0F6F492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136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0933-0417-4313-A74C-DA5A40EDDFC0}" type="datetimeFigureOut">
              <a:rPr lang="en-US" smtClean="0"/>
              <a:t>5/10/20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05503-47E9-4F6A-A01A-6F0F6F492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018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10933-0417-4313-A74C-DA5A40EDDFC0}" type="datetimeFigureOut">
              <a:rPr lang="en-US" smtClean="0"/>
              <a:t>5/10/20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05503-47E9-4F6A-A01A-6F0F6F492D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19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/>
              <a:t>BEHAVIOR INTERVENTIONS AND </a:t>
            </a:r>
            <a:br>
              <a:rPr lang="en-US" b="1" i="1" dirty="0"/>
            </a:br>
            <a:r>
              <a:rPr lang="en-US" b="1" i="1" dirty="0"/>
              <a:t>CLASSROOM STRATEGIES …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991" y="1883871"/>
            <a:ext cx="3652501" cy="370556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08" y="2195464"/>
            <a:ext cx="4370652" cy="3082373"/>
          </a:xfrm>
        </p:spPr>
      </p:pic>
    </p:spTree>
    <p:extLst>
      <p:ext uri="{BB962C8B-B14F-4D97-AF65-F5344CB8AC3E}">
        <p14:creationId xmlns:p14="http://schemas.microsoft.com/office/powerpoint/2010/main" val="1468890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USE APPROPRIATE INSTRUCTIONAL MATERIALS AND METHODS~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  <a:p>
            <a:r>
              <a:rPr lang="en-US" b="1" dirty="0"/>
              <a:t>Provide both oral and written instructions </a:t>
            </a:r>
          </a:p>
          <a:p>
            <a:endParaRPr lang="en-US" b="1" dirty="0"/>
          </a:p>
          <a:p>
            <a:r>
              <a:rPr lang="en-US" b="1" dirty="0"/>
              <a:t>Reduce task demand (changing the quantity – not the quality)</a:t>
            </a:r>
          </a:p>
          <a:p>
            <a:endParaRPr lang="en-US" b="1" dirty="0"/>
          </a:p>
          <a:p>
            <a:r>
              <a:rPr lang="en-US" b="1" dirty="0"/>
              <a:t>Provide time cues about when current activity will end and the next activity will begin</a:t>
            </a:r>
          </a:p>
          <a:p>
            <a:pPr marL="0" indent="0">
              <a:buNone/>
            </a:pPr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387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791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2282"/>
            <a:ext cx="10515600" cy="4824681"/>
          </a:xfrm>
        </p:spPr>
        <p:txBody>
          <a:bodyPr/>
          <a:lstStyle/>
          <a:p>
            <a:r>
              <a:rPr lang="en-US" b="1" dirty="0"/>
              <a:t>Provide agendas with schedules of the day so they know what to expect (write everything out – be consistent) </a:t>
            </a:r>
          </a:p>
          <a:p>
            <a:endParaRPr lang="en-US" b="1" dirty="0"/>
          </a:p>
          <a:p>
            <a:r>
              <a:rPr lang="en-US" b="1" dirty="0"/>
              <a:t>Provide checklists for assignments that breakdown the assignment into manageable chunks 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Provide opportunity for some choice in assignments or presentation methods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616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5609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23" y="2967422"/>
            <a:ext cx="4566485" cy="3550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65" y="365126"/>
            <a:ext cx="3048000" cy="210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442" y="3626058"/>
            <a:ext cx="2298343" cy="2710348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470" y="173965"/>
            <a:ext cx="4386330" cy="313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58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0188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>THOUGHTS ON CLASSROOM MANAGEMENT AND DIFFICULT BEHAVIORS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12889"/>
            <a:ext cx="10515600" cy="4464073"/>
          </a:xfrm>
        </p:spPr>
        <p:txBody>
          <a:bodyPr/>
          <a:lstStyle/>
          <a:p>
            <a:r>
              <a:rPr lang="en-US" dirty="0"/>
              <a:t>Fight urge to react to quickly</a:t>
            </a:r>
          </a:p>
          <a:p>
            <a:r>
              <a:rPr lang="en-US" dirty="0"/>
              <a:t>Don’t give attention to off-task behavior (try the </a:t>
            </a:r>
            <a:r>
              <a:rPr lang="en-US" b="1" dirty="0"/>
              <a:t>“Do it or Don’t Do it” </a:t>
            </a:r>
            <a:r>
              <a:rPr lang="en-US" dirty="0"/>
              <a:t>strategy – reward for making the right choice)</a:t>
            </a:r>
          </a:p>
          <a:p>
            <a:r>
              <a:rPr lang="en-US" dirty="0"/>
              <a:t>Give </a:t>
            </a:r>
            <a:r>
              <a:rPr lang="en-US" b="1" dirty="0"/>
              <a:t>short, simple </a:t>
            </a:r>
            <a:r>
              <a:rPr lang="en-US" dirty="0"/>
              <a:t>directive – wait – give directive again - give positive attention to other students</a:t>
            </a:r>
          </a:p>
          <a:p>
            <a:r>
              <a:rPr lang="en-US" dirty="0"/>
              <a:t>Reward good behavior (possibly use a “point card” system)</a:t>
            </a:r>
          </a:p>
          <a:p>
            <a:r>
              <a:rPr lang="en-US" dirty="0"/>
              <a:t>Planned ignoring of off task behavior</a:t>
            </a:r>
          </a:p>
          <a:p>
            <a:r>
              <a:rPr lang="en-US" dirty="0"/>
              <a:t>Don’t sweat the small stuff</a:t>
            </a:r>
          </a:p>
          <a:p>
            <a:r>
              <a:rPr lang="en-US" dirty="0"/>
              <a:t>Don’t take it personally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194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778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647" y="0"/>
            <a:ext cx="444500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86" y="990600"/>
            <a:ext cx="5429250" cy="487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918" y="3309871"/>
            <a:ext cx="4607866" cy="309093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5962918"/>
            <a:ext cx="10515600" cy="214045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662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i="1" dirty="0"/>
              <a:t>OTHER TOOLS/STRATEGIES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4400" dirty="0"/>
              <a:t>Calm breathing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4000" dirty="0"/>
              <a:t>Blowing through a straw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4000" dirty="0"/>
              <a:t>Blowing up a balloon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4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4400" dirty="0"/>
              <a:t>“How Big is my Problem” scale or </a:t>
            </a:r>
          </a:p>
          <a:p>
            <a:pPr marL="0" indent="0">
              <a:buNone/>
            </a:pPr>
            <a:r>
              <a:rPr lang="en-US" sz="4400" dirty="0"/>
              <a:t>   “Relaxation Thermometer”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4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4400" dirty="0"/>
              <a:t>Coping Cards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4000" dirty="0"/>
              <a:t>Strategies and reminders of how to get through </a:t>
            </a:r>
          </a:p>
          <a:p>
            <a:pPr marL="457200" lvl="1" indent="0">
              <a:buNone/>
            </a:pPr>
            <a:r>
              <a:rPr lang="en-US" sz="4000" dirty="0"/>
              <a:t>    the tough moments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4000" dirty="0"/>
              <a:t>Visual timer for breaks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4000" dirty="0"/>
          </a:p>
          <a:p>
            <a:pPr marL="0" indent="0">
              <a:buNone/>
            </a:pPr>
            <a:endParaRPr lang="en-US" sz="4400" u="sng" dirty="0"/>
          </a:p>
          <a:p>
            <a:pPr marL="0" indent="0">
              <a:buNone/>
            </a:pPr>
            <a:endParaRPr lang="en-US" sz="44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090" y="365125"/>
            <a:ext cx="2512060" cy="31237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477" y="3710023"/>
            <a:ext cx="1355928" cy="1220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295" y="3614445"/>
            <a:ext cx="2099394" cy="26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8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/>
              <a:t>Autism and Anxiety …</a:t>
            </a:r>
            <a:br>
              <a:rPr lang="en-US" b="1" i="1" dirty="0"/>
            </a:br>
            <a:r>
              <a:rPr lang="en-US" sz="2000" dirty="0"/>
              <a:t>https://youtu.be/utOLQkanm4Q</a:t>
            </a:r>
            <a:br>
              <a:rPr lang="en-US" dirty="0"/>
            </a:br>
            <a:endParaRPr lang="en-US" b="1" i="1" dirty="0"/>
          </a:p>
        </p:txBody>
      </p:sp>
      <p:pic>
        <p:nvPicPr>
          <p:cNvPr id="4" name="'Anxiety in School' Real Look Autism Episode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5318" y="1690688"/>
            <a:ext cx="7070502" cy="4373139"/>
          </a:xfrm>
        </p:spPr>
      </p:pic>
    </p:spTree>
    <p:extLst>
      <p:ext uri="{BB962C8B-B14F-4D97-AF65-F5344CB8AC3E}">
        <p14:creationId xmlns:p14="http://schemas.microsoft.com/office/powerpoint/2010/main" val="414225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15183"/>
            <a:ext cx="10515600" cy="38617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How could you support a teacher with a similar situation? What suggestions would you have for them?</a:t>
            </a:r>
          </a:p>
        </p:txBody>
      </p:sp>
    </p:spTree>
    <p:extLst>
      <p:ext uri="{BB962C8B-B14F-4D97-AF65-F5344CB8AC3E}">
        <p14:creationId xmlns:p14="http://schemas.microsoft.com/office/powerpoint/2010/main" val="939256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3067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>Most important things for students with Autism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8192"/>
            <a:ext cx="10515600" cy="4708771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Way to communicate </a:t>
            </a:r>
          </a:p>
          <a:p>
            <a:r>
              <a:rPr lang="en-US" sz="3600" dirty="0"/>
              <a:t>Use of visuals</a:t>
            </a:r>
          </a:p>
          <a:p>
            <a:r>
              <a:rPr lang="en-US" sz="3600" dirty="0"/>
              <a:t>Structure &amp; routine</a:t>
            </a:r>
          </a:p>
          <a:p>
            <a:r>
              <a:rPr lang="en-US" sz="3600" dirty="0"/>
              <a:t>Help with transitions</a:t>
            </a:r>
          </a:p>
          <a:p>
            <a:r>
              <a:rPr lang="en-US" sz="3600" dirty="0"/>
              <a:t>Social &amp; emotional support</a:t>
            </a:r>
          </a:p>
          <a:p>
            <a:r>
              <a:rPr lang="en-US" sz="3600" dirty="0"/>
              <a:t>Activities instead of paper-pencil</a:t>
            </a:r>
          </a:p>
          <a:p>
            <a:r>
              <a:rPr lang="en-US" sz="3600" dirty="0"/>
              <a:t>Frequent breaks</a:t>
            </a:r>
          </a:p>
          <a:p>
            <a:r>
              <a:rPr lang="en-US" sz="3600" dirty="0"/>
              <a:t>Positive reinforcements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826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06098"/>
          </a:xfrm>
        </p:spPr>
        <p:txBody>
          <a:bodyPr>
            <a:normAutofit fontScale="90000"/>
          </a:bodyPr>
          <a:lstStyle/>
          <a:p>
            <a:r>
              <a:rPr lang="en-US" i="1" dirty="0">
                <a:latin typeface="Broadway" panose="04040905080B02020502" pitchFamily="82" charset="0"/>
              </a:rPr>
              <a:t>5 Things Teachers Should Know About Students With Autism 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000" dirty="0"/>
              <a:t>We are visual learners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/>
              <a:t>Please don’t demand eye contact – limited eye contact is part of our disability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/>
              <a:t>Please don’t assume that we are not listening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/>
              <a:t>Please help us with transitions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/>
              <a:t>Please make allowances for our sensory issues!  Give an escape route – Give needed breaks</a:t>
            </a:r>
          </a:p>
        </p:txBody>
      </p:sp>
    </p:spTree>
    <p:extLst>
      <p:ext uri="{BB962C8B-B14F-4D97-AF65-F5344CB8AC3E}">
        <p14:creationId xmlns:p14="http://schemas.microsoft.com/office/powerpoint/2010/main" val="2648037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1254868"/>
            <a:ext cx="10515600" cy="5749047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dirty="0"/>
              <a:t>Do you expect your teachers to differentiate instruction?</a:t>
            </a:r>
            <a:br>
              <a:rPr lang="en-US" dirty="0"/>
            </a:br>
            <a:r>
              <a:rPr lang="en-US" dirty="0"/>
              <a:t>	What do you look for when you 	walk into the classroom to know 	differentiation is taking place?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108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The Anxious Student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3949"/>
            <a:ext cx="10515600" cy="4683014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often withdrawn				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frequently depressed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a low self-concept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Shows restlessness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Shows frequent tiredness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difficulty concentrating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often irritable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Sometimes has unusual muscle tension		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Often has sleep disturbances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 sometime get very angry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Seems to cry or get emotionally upset easily				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744" y="692284"/>
            <a:ext cx="4572000" cy="3143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177" y="4020411"/>
            <a:ext cx="285750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22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1287"/>
          </a:xfrm>
        </p:spPr>
        <p:txBody>
          <a:bodyPr/>
          <a:lstStyle/>
          <a:p>
            <a:r>
              <a:rPr lang="en-US" b="1" i="1" dirty="0"/>
              <a:t>The Emotionally Disturbed Student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37230"/>
            <a:ext cx="10515600" cy="545910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68990" y="1037230"/>
            <a:ext cx="9973329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Shows aggression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often withdrawn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tantrums				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frequently depressed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often defiant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Shows non-compliance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self-control difficulties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often withdrawn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Avoids social situations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difficulty with anxiety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r>
              <a:rPr lang="en-US" dirty="0"/>
              <a:t>		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80" y="1818517"/>
            <a:ext cx="4815840" cy="333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61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59854"/>
            <a:ext cx="10515600" cy="54171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 the Relationship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Ask questions about how the student is feeling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 student to understand that you care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Ask them on a regular basis for feedback on their </a:t>
            </a:r>
          </a:p>
          <a:p>
            <a:pPr marL="914400" lvl="2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experiences in the classroom and in school.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the students language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the student has described his/her feelings, use their words to talk about it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Validate feelings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Reasons why someone might not want to do an activity or task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Offer alternative options (choices) that still encourage him/her to try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Celebrate with the student when they are successful</a:t>
            </a:r>
          </a:p>
          <a:p>
            <a:pPr marL="914400" lvl="2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en-US" dirty="0"/>
          </a:p>
          <a:p>
            <a:pPr lvl="2"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512" y="1195846"/>
            <a:ext cx="230505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44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2125"/>
            <a:ext cx="10515600" cy="126213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i="1" dirty="0"/>
              <a:t>GIVE STUDENTS INFORMATION THAT WILL HELP THEM FEEL COMFORTABLE ~</a:t>
            </a:r>
            <a:br>
              <a:rPr lang="en-US" b="1" i="1" dirty="0"/>
            </a:b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53038"/>
            <a:ext cx="10515600" cy="522392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Don’t give them more information than needed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What does the schedule for the day look like?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Flow of the day – always top to bottom or left to right (BE CONSISTENT)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Tour of the building or room/activity area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In person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In advance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Via IPad (can video a space for someone to see)</a:t>
            </a:r>
          </a:p>
          <a:p>
            <a:pPr marL="457200" lvl="1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200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PROVIDE A SAFE SPACE FOR BREAKS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2317"/>
            <a:ext cx="10515600" cy="46846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Allow for needed breaks 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Give some control to the student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Create a go-to person 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Provide a “Home Base”</a:t>
            </a:r>
          </a:p>
          <a:p>
            <a:pPr marL="457200" lvl="1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708" y="1947041"/>
            <a:ext cx="5110092" cy="328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67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7005"/>
          </a:xfrm>
        </p:spPr>
        <p:txBody>
          <a:bodyPr/>
          <a:lstStyle/>
          <a:p>
            <a:r>
              <a:rPr lang="en-US" b="1" i="1" dirty="0"/>
              <a:t>Other Ways to Support these Students 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3797"/>
            <a:ext cx="10515600" cy="5112912"/>
          </a:xfrm>
        </p:spPr>
        <p:txBody>
          <a:bodyPr>
            <a:normAutofit lnSpcReduction="10000"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Advocate for the individual student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Invite them to be partners in their educational experience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them write in a journal about their experiences and their reflections on those experiences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time to meet with individual students on a consistent bases for discussions on how to solve problems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704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063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30310"/>
            <a:ext cx="10515600" cy="5146653"/>
          </a:xfrm>
        </p:spPr>
        <p:txBody>
          <a:bodyPr>
            <a:no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Collaborate with other teachers and with professionals representing other disciplines regarding best practice and the individual student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Don’t give up – Keep trying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Remember – we cannot force a person to comply and that sometimes, we must just except and be ok with what we are getting</a:t>
            </a:r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058909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Emotional Disturbance in the Classroom – Don’t Give Up on Bobby!</a:t>
            </a:r>
          </a:p>
        </p:txBody>
      </p:sp>
      <p:pic>
        <p:nvPicPr>
          <p:cNvPr id="4" name="Emotional disturbance in the classroom- don't give up on Bobb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35353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129358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4165768"/>
          </a:xfrm>
        </p:spPr>
        <p:txBody>
          <a:bodyPr>
            <a:normAutofit fontScale="90000"/>
          </a:bodyPr>
          <a:lstStyle/>
          <a:p>
            <a:r>
              <a:rPr lang="en-US" dirty="0"/>
              <a:t>What behavior management expectations can you set for staff?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How can you better coach/support teachers with behavior solutions?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790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4000398"/>
          </a:xfrm>
        </p:spPr>
        <p:txBody>
          <a:bodyPr>
            <a:normAutofit fontScale="90000"/>
          </a:bodyPr>
          <a:lstStyle/>
          <a:p>
            <a:r>
              <a:rPr lang="en-US" dirty="0"/>
              <a:t>Do you expect your teachers to differentiate behavior management?</a:t>
            </a:r>
            <a:br>
              <a:rPr lang="en-US" dirty="0"/>
            </a:br>
            <a:r>
              <a:rPr lang="en-US" dirty="0"/>
              <a:t>	What do you look for when you 	walk into the classroom to know 	differentiation is taking place?</a:t>
            </a:r>
          </a:p>
        </p:txBody>
      </p:sp>
    </p:spTree>
    <p:extLst>
      <p:ext uri="{BB962C8B-B14F-4D97-AF65-F5344CB8AC3E}">
        <p14:creationId xmlns:p14="http://schemas.microsoft.com/office/powerpoint/2010/main" val="930962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CAN WE DO?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06" y="1690688"/>
            <a:ext cx="5434884" cy="4735870"/>
          </a:xfrm>
        </p:spPr>
      </p:pic>
    </p:spTree>
    <p:extLst>
      <p:ext uri="{BB962C8B-B14F-4D97-AF65-F5344CB8AC3E}">
        <p14:creationId xmlns:p14="http://schemas.microsoft.com/office/powerpoint/2010/main" val="4035798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/>
              <a:t>Create a Positive and Supportive School Environment:</a:t>
            </a:r>
            <a:br>
              <a:rPr lang="en-US" b="1" i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98489"/>
            <a:ext cx="10515600" cy="53784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endParaRPr lang="en-US" b="1" dirty="0"/>
          </a:p>
          <a:p>
            <a:pPr>
              <a:lnSpc>
                <a:spcPct val="200000"/>
              </a:lnSpc>
            </a:pPr>
            <a:r>
              <a:rPr lang="en-US" b="1" dirty="0"/>
              <a:t>Establish rules &amp; expectations – </a:t>
            </a:r>
            <a:r>
              <a:rPr lang="en-US" dirty="0"/>
              <a:t>practicing routines and developing logical consequences if students do not follow rules. </a:t>
            </a:r>
          </a:p>
          <a:p>
            <a:pPr>
              <a:lnSpc>
                <a:spcPct val="200000"/>
              </a:lnSpc>
            </a:pPr>
            <a:r>
              <a:rPr lang="en-US" b="1" dirty="0"/>
              <a:t>Establish boundaries </a:t>
            </a:r>
          </a:p>
          <a:p>
            <a:pPr>
              <a:lnSpc>
                <a:spcPct val="200000"/>
              </a:lnSpc>
            </a:pPr>
            <a:r>
              <a:rPr lang="en-US" b="1" dirty="0"/>
              <a:t>Provide a “wondering” or “cool down” area </a:t>
            </a:r>
          </a:p>
          <a:p>
            <a:pPr>
              <a:lnSpc>
                <a:spcPct val="200000"/>
              </a:lnSpc>
            </a:pPr>
            <a:r>
              <a:rPr lang="en-US" b="1" dirty="0"/>
              <a:t>Allow for movement breaks</a:t>
            </a:r>
          </a:p>
          <a:p>
            <a:pPr>
              <a:lnSpc>
                <a:spcPct val="200000"/>
              </a:lnSpc>
            </a:pPr>
            <a:r>
              <a:rPr lang="en-US" b="1" dirty="0"/>
              <a:t>Allow students to stand over their desk, spread out on the floor, or go to stations</a:t>
            </a:r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520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351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Wondering Area</a:t>
            </a:r>
          </a:p>
          <a:p>
            <a:pPr marL="0" indent="0">
              <a:buNone/>
            </a:pPr>
            <a:r>
              <a:rPr lang="en-US" b="1" dirty="0"/>
              <a:t>  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Boundaries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3387144" y="176299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2794715" y="442468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56" y="888642"/>
            <a:ext cx="3670479" cy="254512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607" y="4046356"/>
            <a:ext cx="2332731" cy="2034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552" y="4046356"/>
            <a:ext cx="2181895" cy="20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88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0379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65126"/>
            <a:ext cx="10515600" cy="5811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                                            Cool Down Areas </a:t>
            </a:r>
            <a:r>
              <a:rPr lang="en-US" sz="4000" b="1" dirty="0"/>
              <a:t>			</a:t>
            </a:r>
            <a:endParaRPr lang="en-US" sz="3600" b="1" dirty="0"/>
          </a:p>
          <a:p>
            <a:pPr marL="0" indent="0">
              <a:buNone/>
            </a:pPr>
            <a:r>
              <a:rPr lang="en-US" sz="3200" b="1" dirty="0"/>
              <a:t>     Break Box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2" y="1814873"/>
            <a:ext cx="3021327" cy="2370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25" y="1266032"/>
            <a:ext cx="2927320" cy="34684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135" y="1416675"/>
            <a:ext cx="2766275" cy="349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03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/>
              <a:t>Create a Positive and Supportive School Environment continued …</a:t>
            </a:r>
            <a:br>
              <a:rPr lang="en-US" b="1" i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b="1" dirty="0"/>
              <a:t>Allow students to use headphones to block out noises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Let them doodle while they listen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Use visuals whenever possible  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Give Frequent Praise and frequent feedback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Try re-direction:  </a:t>
            </a:r>
            <a:r>
              <a:rPr lang="en-US" dirty="0"/>
              <a:t>Send student on errand, take student on short walk, move student to a different work station or area</a:t>
            </a:r>
          </a:p>
          <a:p>
            <a:endParaRPr lang="en-US" dirty="0"/>
          </a:p>
          <a:p>
            <a:r>
              <a:rPr lang="en-US" b="1" dirty="0"/>
              <a:t>Teach social skills – </a:t>
            </a:r>
            <a:r>
              <a:rPr lang="en-US" dirty="0"/>
              <a:t>model appropriate social interactions and give time to develop and practice group and social skills</a:t>
            </a:r>
          </a:p>
          <a:p>
            <a:endParaRPr lang="en-US" dirty="0"/>
          </a:p>
          <a:p>
            <a:r>
              <a:rPr lang="en-US" b="1" dirty="0"/>
              <a:t>Demonstrate self-control and stress management techniques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Use language – </a:t>
            </a:r>
            <a:r>
              <a:rPr lang="en-US" dirty="0"/>
              <a:t>the correct rate of speed, appropriate vocabulary, and simple/clear directions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636" y="1182452"/>
            <a:ext cx="2143125" cy="2143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074" y="2415222"/>
            <a:ext cx="2484434" cy="101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54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639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765" y="483818"/>
            <a:ext cx="5356427" cy="3688937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87" y="365126"/>
            <a:ext cx="442912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47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1167</TotalTime>
  <Words>1063</Words>
  <Application>Microsoft Macintosh PowerPoint</Application>
  <PresentationFormat>Widescreen</PresentationFormat>
  <Paragraphs>179</Paragraphs>
  <Slides>28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Broadway</vt:lpstr>
      <vt:lpstr>Calibri</vt:lpstr>
      <vt:lpstr>Calibri Light</vt:lpstr>
      <vt:lpstr>Times New Roman</vt:lpstr>
      <vt:lpstr>Wingdings</vt:lpstr>
      <vt:lpstr>Office Theme</vt:lpstr>
      <vt:lpstr>BEHAVIOR INTERVENTIONS AND  CLASSROOM STRATEGIES …</vt:lpstr>
      <vt:lpstr>Do you expect your teachers to differentiate instruction?  What do you look for when you  walk into the classroom to know  differentiation is taking place? </vt:lpstr>
      <vt:lpstr>Do you expect your teachers to differentiate behavior management?  What do you look for when you  walk into the classroom to know  differentiation is taking place?</vt:lpstr>
      <vt:lpstr>WHAT CAN WE DO?</vt:lpstr>
      <vt:lpstr>Create a Positive and Supportive School Environment: </vt:lpstr>
      <vt:lpstr>PowerPoint Presentation</vt:lpstr>
      <vt:lpstr>PowerPoint Presentation</vt:lpstr>
      <vt:lpstr>Create a Positive and Supportive School Environment continued … </vt:lpstr>
      <vt:lpstr>PowerPoint Presentation</vt:lpstr>
      <vt:lpstr>USE APPROPRIATE INSTRUCTIONAL MATERIALS AND METHODS~</vt:lpstr>
      <vt:lpstr>PowerPoint Presentation</vt:lpstr>
      <vt:lpstr>PowerPoint Presentation</vt:lpstr>
      <vt:lpstr>THOUGHTS ON CLASSROOM MANAGEMENT AND DIFFICULT BEHAVIORS …</vt:lpstr>
      <vt:lpstr>PowerPoint Presentation</vt:lpstr>
      <vt:lpstr>OTHER TOOLS/STRATEGIES</vt:lpstr>
      <vt:lpstr>Autism and Anxiety … https://youtu.be/utOLQkanm4Q </vt:lpstr>
      <vt:lpstr>Table Discussion</vt:lpstr>
      <vt:lpstr>Most important things for students with Autism …</vt:lpstr>
      <vt:lpstr>5 Things Teachers Should Know About Students With Autism … </vt:lpstr>
      <vt:lpstr>The Anxious Student …</vt:lpstr>
      <vt:lpstr>The Emotionally Disturbed Student …</vt:lpstr>
      <vt:lpstr>PowerPoint Presentation</vt:lpstr>
      <vt:lpstr> GIVE STUDENTS INFORMATION THAT WILL HELP THEM FEEL COMFORTABLE ~ </vt:lpstr>
      <vt:lpstr>PROVIDE A SAFE SPACE FOR BREAKS</vt:lpstr>
      <vt:lpstr>Other Ways to Support these Students ...</vt:lpstr>
      <vt:lpstr>PowerPoint Presentation</vt:lpstr>
      <vt:lpstr>Emotional Disturbance in the Classroom – Don’t Give Up on Bobby!</vt:lpstr>
      <vt:lpstr>What behavior management expectations can you set for staff?  How can you better coach/support teachers with behavior solutions?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Behavioral Interventions and Classroom Strategies</dc:title>
  <dc:subject/>
  <dc:creator/>
  <cp:keywords/>
  <dc:description/>
  <cp:lastModifiedBy>Ryan P. Mcelhany</cp:lastModifiedBy>
  <cp:revision>114</cp:revision>
  <dcterms:created xsi:type="dcterms:W3CDTF">2015-01-28T14:40:07Z</dcterms:created>
  <dcterms:modified xsi:type="dcterms:W3CDTF">2020-05-11T02:43:49Z</dcterms:modified>
  <cp:category/>
</cp:coreProperties>
</file>