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2"/>
  </p:notesMasterIdLst>
  <p:sldIdLst>
    <p:sldId id="256" r:id="rId2"/>
    <p:sldId id="346" r:id="rId3"/>
    <p:sldId id="259" r:id="rId4"/>
    <p:sldId id="361" r:id="rId5"/>
    <p:sldId id="260" r:id="rId6"/>
    <p:sldId id="360" r:id="rId7"/>
    <p:sldId id="343" r:id="rId8"/>
    <p:sldId id="367" r:id="rId9"/>
    <p:sldId id="345" r:id="rId10"/>
    <p:sldId id="306" r:id="rId11"/>
    <p:sldId id="274" r:id="rId12"/>
    <p:sldId id="348" r:id="rId13"/>
    <p:sldId id="265" r:id="rId14"/>
    <p:sldId id="266" r:id="rId15"/>
    <p:sldId id="312" r:id="rId16"/>
    <p:sldId id="329" r:id="rId17"/>
    <p:sldId id="311" r:id="rId18"/>
    <p:sldId id="269" r:id="rId19"/>
    <p:sldId id="357" r:id="rId20"/>
    <p:sldId id="358" r:id="rId21"/>
    <p:sldId id="359" r:id="rId22"/>
    <p:sldId id="356" r:id="rId23"/>
    <p:sldId id="313" r:id="rId24"/>
    <p:sldId id="350" r:id="rId25"/>
    <p:sldId id="314" r:id="rId26"/>
    <p:sldId id="355" r:id="rId27"/>
    <p:sldId id="315" r:id="rId28"/>
    <p:sldId id="316" r:id="rId29"/>
    <p:sldId id="317" r:id="rId30"/>
    <p:sldId id="320" r:id="rId31"/>
    <p:sldId id="322" r:id="rId32"/>
    <p:sldId id="323" r:id="rId33"/>
    <p:sldId id="324" r:id="rId34"/>
    <p:sldId id="325" r:id="rId35"/>
    <p:sldId id="328" r:id="rId36"/>
    <p:sldId id="347" r:id="rId37"/>
    <p:sldId id="276" r:id="rId38"/>
    <p:sldId id="354" r:id="rId39"/>
    <p:sldId id="298" r:id="rId40"/>
    <p:sldId id="303" r:id="rId41"/>
  </p:sldIdLst>
  <p:sldSz cx="9144000" cy="6858000" type="screen4x3"/>
  <p:notesSz cx="6858000" cy="9144000"/>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68" autoAdjust="0"/>
    <p:restoredTop sz="94660"/>
  </p:normalViewPr>
  <p:slideViewPr>
    <p:cSldViewPr>
      <p:cViewPr varScale="1">
        <p:scale>
          <a:sx n="128" d="100"/>
          <a:sy n="128" d="100"/>
        </p:scale>
        <p:origin x="2192"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B752B3-12EE-4D8A-B656-0E35445F8809}" type="datetimeFigureOut">
              <a:rPr lang="en-US" smtClean="0"/>
              <a:pPr/>
              <a:t>5/10/20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A0E67D-E352-4D33-9351-2781A143B017}" type="slidenum">
              <a:rPr lang="en-US" smtClean="0"/>
              <a:pPr/>
              <a:t>‹#›</a:t>
            </a:fld>
            <a:endParaRPr lang="en-US"/>
          </a:p>
        </p:txBody>
      </p:sp>
    </p:spTree>
    <p:extLst>
      <p:ext uri="{BB962C8B-B14F-4D97-AF65-F5344CB8AC3E}">
        <p14:creationId xmlns:p14="http://schemas.microsoft.com/office/powerpoint/2010/main" val="119153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3</a:t>
            </a:fld>
            <a:endParaRPr lang="en-US"/>
          </a:p>
        </p:txBody>
      </p:sp>
    </p:spTree>
    <p:extLst>
      <p:ext uri="{BB962C8B-B14F-4D97-AF65-F5344CB8AC3E}">
        <p14:creationId xmlns:p14="http://schemas.microsoft.com/office/powerpoint/2010/main" val="208106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25</a:t>
            </a:fld>
            <a:endParaRPr lang="en-US"/>
          </a:p>
        </p:txBody>
      </p:sp>
    </p:spTree>
    <p:extLst>
      <p:ext uri="{BB962C8B-B14F-4D97-AF65-F5344CB8AC3E}">
        <p14:creationId xmlns:p14="http://schemas.microsoft.com/office/powerpoint/2010/main" val="39482596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Arial" charset="0"/>
              </a:defRPr>
            </a:lvl1pPr>
            <a:lvl2pPr marL="702756" indent="-270291" defTabSz="914485" eaLnBrk="0" hangingPunct="0">
              <a:defRPr>
                <a:solidFill>
                  <a:schemeClr val="tx1"/>
                </a:solidFill>
                <a:latin typeface="Arial" charset="0"/>
              </a:defRPr>
            </a:lvl2pPr>
            <a:lvl3pPr marL="1081164" indent="-216233" defTabSz="914485" eaLnBrk="0" hangingPunct="0">
              <a:defRPr>
                <a:solidFill>
                  <a:schemeClr val="tx1"/>
                </a:solidFill>
                <a:latin typeface="Arial" charset="0"/>
              </a:defRPr>
            </a:lvl3pPr>
            <a:lvl4pPr marL="1513629" indent="-216233" defTabSz="914485" eaLnBrk="0" hangingPunct="0">
              <a:defRPr>
                <a:solidFill>
                  <a:schemeClr val="tx1"/>
                </a:solidFill>
                <a:latin typeface="Arial" charset="0"/>
              </a:defRPr>
            </a:lvl4pPr>
            <a:lvl5pPr marL="1946095" indent="-216233" defTabSz="914485" eaLnBrk="0" hangingPunct="0">
              <a:defRPr>
                <a:solidFill>
                  <a:schemeClr val="tx1"/>
                </a:solidFill>
                <a:latin typeface="Arial" charset="0"/>
              </a:defRPr>
            </a:lvl5pPr>
            <a:lvl6pPr marL="2378560" indent="-216233" defTabSz="914485" eaLnBrk="0" fontAlgn="base" hangingPunct="0">
              <a:spcBef>
                <a:spcPct val="0"/>
              </a:spcBef>
              <a:spcAft>
                <a:spcPct val="0"/>
              </a:spcAft>
              <a:defRPr>
                <a:solidFill>
                  <a:schemeClr val="tx1"/>
                </a:solidFill>
                <a:latin typeface="Arial" charset="0"/>
              </a:defRPr>
            </a:lvl6pPr>
            <a:lvl7pPr marL="2811026" indent="-216233" defTabSz="914485" eaLnBrk="0" fontAlgn="base" hangingPunct="0">
              <a:spcBef>
                <a:spcPct val="0"/>
              </a:spcBef>
              <a:spcAft>
                <a:spcPct val="0"/>
              </a:spcAft>
              <a:defRPr>
                <a:solidFill>
                  <a:schemeClr val="tx1"/>
                </a:solidFill>
                <a:latin typeface="Arial" charset="0"/>
              </a:defRPr>
            </a:lvl7pPr>
            <a:lvl8pPr marL="3243491" indent="-216233" defTabSz="914485" eaLnBrk="0" fontAlgn="base" hangingPunct="0">
              <a:spcBef>
                <a:spcPct val="0"/>
              </a:spcBef>
              <a:spcAft>
                <a:spcPct val="0"/>
              </a:spcAft>
              <a:defRPr>
                <a:solidFill>
                  <a:schemeClr val="tx1"/>
                </a:solidFill>
                <a:latin typeface="Arial" charset="0"/>
              </a:defRPr>
            </a:lvl8pPr>
            <a:lvl9pPr marL="3675957" indent="-216233" defTabSz="914485" eaLnBrk="0" fontAlgn="base" hangingPunct="0">
              <a:spcBef>
                <a:spcPct val="0"/>
              </a:spcBef>
              <a:spcAft>
                <a:spcPct val="0"/>
              </a:spcAft>
              <a:defRPr>
                <a:solidFill>
                  <a:schemeClr val="tx1"/>
                </a:solidFill>
                <a:latin typeface="Arial" charset="0"/>
              </a:defRPr>
            </a:lvl9pPr>
          </a:lstStyle>
          <a:p>
            <a:pPr eaLnBrk="1" hangingPunct="1"/>
            <a:r>
              <a:rPr lang="en-US"/>
              <a:t>2008 Texas Statewide Leadership for Autism</a:t>
            </a:r>
          </a:p>
        </p:txBody>
      </p:sp>
      <p:sp>
        <p:nvSpPr>
          <p:cNvPr id="1638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85" eaLnBrk="0" hangingPunct="0">
              <a:defRPr>
                <a:solidFill>
                  <a:schemeClr val="tx1"/>
                </a:solidFill>
                <a:latin typeface="Arial" charset="0"/>
              </a:defRPr>
            </a:lvl1pPr>
            <a:lvl2pPr marL="702756" indent="-270291" defTabSz="914485" eaLnBrk="0" hangingPunct="0">
              <a:defRPr>
                <a:solidFill>
                  <a:schemeClr val="tx1"/>
                </a:solidFill>
                <a:latin typeface="Arial" charset="0"/>
              </a:defRPr>
            </a:lvl2pPr>
            <a:lvl3pPr marL="1081164" indent="-216233" defTabSz="914485" eaLnBrk="0" hangingPunct="0">
              <a:defRPr>
                <a:solidFill>
                  <a:schemeClr val="tx1"/>
                </a:solidFill>
                <a:latin typeface="Arial" charset="0"/>
              </a:defRPr>
            </a:lvl3pPr>
            <a:lvl4pPr marL="1513629" indent="-216233" defTabSz="914485" eaLnBrk="0" hangingPunct="0">
              <a:defRPr>
                <a:solidFill>
                  <a:schemeClr val="tx1"/>
                </a:solidFill>
                <a:latin typeface="Arial" charset="0"/>
              </a:defRPr>
            </a:lvl4pPr>
            <a:lvl5pPr marL="1946095" indent="-216233" defTabSz="914485" eaLnBrk="0" hangingPunct="0">
              <a:defRPr>
                <a:solidFill>
                  <a:schemeClr val="tx1"/>
                </a:solidFill>
                <a:latin typeface="Arial" charset="0"/>
              </a:defRPr>
            </a:lvl5pPr>
            <a:lvl6pPr marL="2378560" indent="-216233" defTabSz="914485" eaLnBrk="0" fontAlgn="base" hangingPunct="0">
              <a:spcBef>
                <a:spcPct val="0"/>
              </a:spcBef>
              <a:spcAft>
                <a:spcPct val="0"/>
              </a:spcAft>
              <a:defRPr>
                <a:solidFill>
                  <a:schemeClr val="tx1"/>
                </a:solidFill>
                <a:latin typeface="Arial" charset="0"/>
              </a:defRPr>
            </a:lvl6pPr>
            <a:lvl7pPr marL="2811026" indent="-216233" defTabSz="914485" eaLnBrk="0" fontAlgn="base" hangingPunct="0">
              <a:spcBef>
                <a:spcPct val="0"/>
              </a:spcBef>
              <a:spcAft>
                <a:spcPct val="0"/>
              </a:spcAft>
              <a:defRPr>
                <a:solidFill>
                  <a:schemeClr val="tx1"/>
                </a:solidFill>
                <a:latin typeface="Arial" charset="0"/>
              </a:defRPr>
            </a:lvl7pPr>
            <a:lvl8pPr marL="3243491" indent="-216233" defTabSz="914485" eaLnBrk="0" fontAlgn="base" hangingPunct="0">
              <a:spcBef>
                <a:spcPct val="0"/>
              </a:spcBef>
              <a:spcAft>
                <a:spcPct val="0"/>
              </a:spcAft>
              <a:defRPr>
                <a:solidFill>
                  <a:schemeClr val="tx1"/>
                </a:solidFill>
                <a:latin typeface="Arial" charset="0"/>
              </a:defRPr>
            </a:lvl8pPr>
            <a:lvl9pPr marL="3675957" indent="-216233" defTabSz="914485" eaLnBrk="0" fontAlgn="base" hangingPunct="0">
              <a:spcBef>
                <a:spcPct val="0"/>
              </a:spcBef>
              <a:spcAft>
                <a:spcPct val="0"/>
              </a:spcAft>
              <a:defRPr>
                <a:solidFill>
                  <a:schemeClr val="tx1"/>
                </a:solidFill>
                <a:latin typeface="Arial" charset="0"/>
              </a:defRPr>
            </a:lvl9pPr>
          </a:lstStyle>
          <a:p>
            <a:pPr eaLnBrk="1" hangingPunct="1"/>
            <a:fld id="{AFAFFEEB-E59A-4E85-8332-32E366379672}" type="slidenum">
              <a:rPr lang="en-US" smtClean="0"/>
              <a:pPr eaLnBrk="1" hangingPunct="1"/>
              <a:t>27</a:t>
            </a:fld>
            <a:endParaRPr lang="en-US"/>
          </a:p>
        </p:txBody>
      </p:sp>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Script:</a:t>
            </a:r>
          </a:p>
          <a:p>
            <a:pPr eaLnBrk="1" hangingPunct="1"/>
            <a:r>
              <a:rPr lang="en-US" dirty="0"/>
              <a:t>TBSI classifies function in two ways:</a:t>
            </a:r>
          </a:p>
          <a:p>
            <a:pPr eaLnBrk="1" hangingPunct="1"/>
            <a:endParaRPr lang="en-US" dirty="0"/>
          </a:p>
          <a:p>
            <a:pPr eaLnBrk="1" hangingPunct="1">
              <a:buFontTx/>
              <a:buChar char="•"/>
            </a:pPr>
            <a:r>
              <a:rPr lang="en-US" dirty="0"/>
              <a:t>First to obtain something, such as the attention of another person, a favored toy or food, or a preferred activity, such as rocking or spinning.</a:t>
            </a:r>
          </a:p>
          <a:p>
            <a:pPr eaLnBrk="1" hangingPunct="1">
              <a:buFontTx/>
              <a:buChar char="•"/>
            </a:pPr>
            <a:r>
              <a:rPr lang="en-US" dirty="0"/>
              <a:t>The second function is to avoid or escape something, such as a person, a task, or a noise.</a:t>
            </a:r>
          </a:p>
          <a:p>
            <a:pPr eaLnBrk="1" hangingPunct="1"/>
            <a:endParaRPr lang="en-US" dirty="0"/>
          </a:p>
          <a:p>
            <a:pPr eaLnBrk="1" hangingPunct="1"/>
            <a:r>
              <a:rPr lang="en-US" dirty="0"/>
              <a:t>Whether something is pleasurable or to be avoided is entirely individual and must be determined on a case by case basis.</a:t>
            </a:r>
          </a:p>
          <a:p>
            <a:pPr eaLnBrk="1" hangingPunct="1"/>
            <a:endParaRPr lang="en-US" dirty="0"/>
          </a:p>
        </p:txBody>
      </p:sp>
    </p:spTree>
    <p:extLst>
      <p:ext uri="{BB962C8B-B14F-4D97-AF65-F5344CB8AC3E}">
        <p14:creationId xmlns:p14="http://schemas.microsoft.com/office/powerpoint/2010/main" val="1573404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a:p>
        </p:txBody>
      </p:sp>
      <p:sp>
        <p:nvSpPr>
          <p:cNvPr id="48132" name="Slide Number Placeholder 3"/>
          <p:cNvSpPr>
            <a:spLocks noGrp="1"/>
          </p:cNvSpPr>
          <p:nvPr>
            <p:ph type="sldNum" sz="quarter" idx="5"/>
          </p:nvPr>
        </p:nvSpPr>
        <p:spPr>
          <a:noFill/>
        </p:spPr>
        <p:txBody>
          <a:bodyPr/>
          <a:lstStyle/>
          <a:p>
            <a:fld id="{7CD748D0-E37E-4590-9E76-A0E5F47201E7}" type="slidenum">
              <a:rPr lang="en-US" smtClean="0"/>
              <a:pPr/>
              <a:t>28</a:t>
            </a:fld>
            <a:endParaRPr lang="en-US"/>
          </a:p>
        </p:txBody>
      </p:sp>
    </p:spTree>
    <p:extLst>
      <p:ext uri="{BB962C8B-B14F-4D97-AF65-F5344CB8AC3E}">
        <p14:creationId xmlns:p14="http://schemas.microsoft.com/office/powerpoint/2010/main" val="31810710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a:noFill/>
        </p:spPr>
        <p:txBody>
          <a:bodyPr/>
          <a:lstStyle/>
          <a:p>
            <a:r>
              <a:rPr lang="en-US"/>
              <a:t>2008 Texas Statewide Leadership for Autism</a:t>
            </a:r>
          </a:p>
        </p:txBody>
      </p:sp>
      <p:sp>
        <p:nvSpPr>
          <p:cNvPr id="47107" name="Rectangle 7"/>
          <p:cNvSpPr>
            <a:spLocks noGrp="1" noChangeArrowheads="1"/>
          </p:cNvSpPr>
          <p:nvPr>
            <p:ph type="sldNum" sz="quarter" idx="5"/>
          </p:nvPr>
        </p:nvSpPr>
        <p:spPr>
          <a:noFill/>
        </p:spPr>
        <p:txBody>
          <a:bodyPr/>
          <a:lstStyle/>
          <a:p>
            <a:fld id="{F9CBB654-0CE5-4954-8E51-28165A45E8C6}" type="slidenum">
              <a:rPr lang="en-US" smtClean="0"/>
              <a:pPr/>
              <a:t>29</a:t>
            </a:fld>
            <a:endParaRPr lang="en-US"/>
          </a:p>
        </p:txBody>
      </p:sp>
      <p:sp>
        <p:nvSpPr>
          <p:cNvPr id="47108" name="Slide Image Placeholder 1"/>
          <p:cNvSpPr>
            <a:spLocks noGrp="1" noRot="1" noChangeAspect="1" noTextEdit="1"/>
          </p:cNvSpPr>
          <p:nvPr>
            <p:ph type="sldImg"/>
          </p:nvPr>
        </p:nvSpPr>
        <p:spPr>
          <a:ln/>
        </p:spPr>
      </p:sp>
      <p:sp>
        <p:nvSpPr>
          <p:cNvPr id="47109" name="Notes Placeholder 2"/>
          <p:cNvSpPr>
            <a:spLocks noGrp="1"/>
          </p:cNvSpPr>
          <p:nvPr>
            <p:ph type="body" idx="1"/>
          </p:nvPr>
        </p:nvSpPr>
        <p:spPr>
          <a:noFill/>
          <a:ln/>
        </p:spPr>
        <p:txBody>
          <a:bodyPr/>
          <a:lstStyle/>
          <a:p>
            <a:r>
              <a:rPr lang="en-US"/>
              <a:t>Script:</a:t>
            </a:r>
          </a:p>
          <a:p>
            <a:r>
              <a:rPr lang="en-US"/>
              <a:t>Despite best efforts to provide positive behavioral supports, there may be times when student behavior escalates.  </a:t>
            </a:r>
          </a:p>
          <a:p>
            <a:endParaRPr lang="en-US"/>
          </a:p>
          <a:p>
            <a:r>
              <a:rPr lang="en-US"/>
              <a:t>With all the visual strategies that you might use, this is a critical point to understand.  As the behavior may escalate, adults usually have a tendency to talk more and sometimes even more loudly.  Without intending to do so, this may actually exacerbate the behavior even further.  Remember that all of us start to think less rationally when under stress and this is when it is the most difficult to process verbal directions, comments or questions.  For an individual with autism, they typically start at a greater disadvantage in terms of processing auditory information.  However, visual processing is a strength and we must remember this in times of crisis.  </a:t>
            </a:r>
          </a:p>
          <a:p>
            <a:endParaRPr lang="en-US"/>
          </a:p>
          <a:p>
            <a:r>
              <a:rPr lang="en-US"/>
              <a:t>Think of a motto or saying that could help you remember this concept.</a:t>
            </a:r>
          </a:p>
          <a:p>
            <a:endParaRPr lang="en-US"/>
          </a:p>
          <a:p>
            <a:r>
              <a:rPr lang="en-US"/>
              <a:t>Note:</a:t>
            </a:r>
          </a:p>
          <a:p>
            <a:r>
              <a:rPr lang="en-US"/>
              <a:t>This is the end of AM Part 1 of this presentation.  Please insert AM Part 2 to continue.  You may wish to schedule a short break here.</a:t>
            </a:r>
          </a:p>
        </p:txBody>
      </p:sp>
      <p:sp>
        <p:nvSpPr>
          <p:cNvPr id="4711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lIns="91432" tIns="45716" rIns="91432" bIns="45716" anchor="b"/>
          <a:lstStyle/>
          <a:p>
            <a:pPr algn="r"/>
            <a:fld id="{93E3A2B3-F470-4A5F-82B6-C55C867D7E5D}" type="slidenum">
              <a:rPr lang="en-US" sz="1200">
                <a:cs typeface="Arial" charset="0"/>
              </a:rPr>
              <a:pPr algn="r"/>
              <a:t>29</a:t>
            </a:fld>
            <a:endParaRPr lang="en-US" sz="1200">
              <a:cs typeface="Arial" charset="0"/>
            </a:endParaRPr>
          </a:p>
        </p:txBody>
      </p:sp>
    </p:spTree>
    <p:extLst>
      <p:ext uri="{BB962C8B-B14F-4D97-AF65-F5344CB8AC3E}">
        <p14:creationId xmlns:p14="http://schemas.microsoft.com/office/powerpoint/2010/main" val="1087640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30</a:t>
            </a:fld>
            <a:endParaRPr lang="en-US"/>
          </a:p>
        </p:txBody>
      </p:sp>
    </p:spTree>
    <p:extLst>
      <p:ext uri="{BB962C8B-B14F-4D97-AF65-F5344CB8AC3E}">
        <p14:creationId xmlns:p14="http://schemas.microsoft.com/office/powerpoint/2010/main" val="1957312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52DA673-B7E5-44CE-92D6-001AEE7C2088}" type="slidenum">
              <a:rPr lang="en-US" smtClean="0"/>
              <a:pPr>
                <a:defRPr/>
              </a:pPr>
              <a:t>31</a:t>
            </a:fld>
            <a:endParaRPr lang="en-US"/>
          </a:p>
        </p:txBody>
      </p:sp>
    </p:spTree>
    <p:extLst>
      <p:ext uri="{BB962C8B-B14F-4D97-AF65-F5344CB8AC3E}">
        <p14:creationId xmlns:p14="http://schemas.microsoft.com/office/powerpoint/2010/main" val="2665950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52DA673-B7E5-44CE-92D6-001AEE7C2088}" type="slidenum">
              <a:rPr lang="en-US" smtClean="0"/>
              <a:pPr>
                <a:defRPr/>
              </a:pPr>
              <a:t>32</a:t>
            </a:fld>
            <a:endParaRPr lang="en-US"/>
          </a:p>
        </p:txBody>
      </p:sp>
    </p:spTree>
    <p:extLst>
      <p:ext uri="{BB962C8B-B14F-4D97-AF65-F5344CB8AC3E}">
        <p14:creationId xmlns:p14="http://schemas.microsoft.com/office/powerpoint/2010/main" val="24755181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52DA673-B7E5-44CE-92D6-001AEE7C2088}" type="slidenum">
              <a:rPr lang="en-US" smtClean="0"/>
              <a:pPr>
                <a:defRPr/>
              </a:pPr>
              <a:t>33</a:t>
            </a:fld>
            <a:endParaRPr lang="en-US"/>
          </a:p>
        </p:txBody>
      </p:sp>
    </p:spTree>
    <p:extLst>
      <p:ext uri="{BB962C8B-B14F-4D97-AF65-F5344CB8AC3E}">
        <p14:creationId xmlns:p14="http://schemas.microsoft.com/office/powerpoint/2010/main" val="1385428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52DA673-B7E5-44CE-92D6-001AEE7C2088}" type="slidenum">
              <a:rPr lang="en-US" smtClean="0"/>
              <a:pPr>
                <a:defRPr/>
              </a:pPr>
              <a:t>34</a:t>
            </a:fld>
            <a:endParaRPr lang="en-US"/>
          </a:p>
        </p:txBody>
      </p:sp>
    </p:spTree>
    <p:extLst>
      <p:ext uri="{BB962C8B-B14F-4D97-AF65-F5344CB8AC3E}">
        <p14:creationId xmlns:p14="http://schemas.microsoft.com/office/powerpoint/2010/main" val="3183100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35</a:t>
            </a:fld>
            <a:endParaRPr lang="en-US"/>
          </a:p>
        </p:txBody>
      </p:sp>
    </p:spTree>
    <p:extLst>
      <p:ext uri="{BB962C8B-B14F-4D97-AF65-F5344CB8AC3E}">
        <p14:creationId xmlns:p14="http://schemas.microsoft.com/office/powerpoint/2010/main" val="1266376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a:p>
        </p:txBody>
      </p:sp>
      <p:sp>
        <p:nvSpPr>
          <p:cNvPr id="29700" name="Slide Number Placeholder 3"/>
          <p:cNvSpPr>
            <a:spLocks noGrp="1"/>
          </p:cNvSpPr>
          <p:nvPr>
            <p:ph type="sldNum" sz="quarter" idx="5"/>
          </p:nvPr>
        </p:nvSpPr>
        <p:spPr>
          <a:noFill/>
        </p:spPr>
        <p:txBody>
          <a:bodyPr/>
          <a:lstStyle/>
          <a:p>
            <a:fld id="{2924BA27-EDFF-4732-9391-7C84F38741F8}" type="slidenum">
              <a:rPr lang="en-US" smtClean="0"/>
              <a:pPr/>
              <a:t>5</a:t>
            </a:fld>
            <a:endParaRPr lang="en-US"/>
          </a:p>
        </p:txBody>
      </p:sp>
    </p:spTree>
    <p:extLst>
      <p:ext uri="{BB962C8B-B14F-4D97-AF65-F5344CB8AC3E}">
        <p14:creationId xmlns:p14="http://schemas.microsoft.com/office/powerpoint/2010/main" val="12238565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37</a:t>
            </a:fld>
            <a:endParaRPr lang="en-US"/>
          </a:p>
        </p:txBody>
      </p:sp>
    </p:spTree>
    <p:extLst>
      <p:ext uri="{BB962C8B-B14F-4D97-AF65-F5344CB8AC3E}">
        <p14:creationId xmlns:p14="http://schemas.microsoft.com/office/powerpoint/2010/main" val="31483906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B7BDEEB-11E1-47D1-ACDB-F8FA0FDBE717}" type="slidenum">
              <a:rPr lang="en-US" smtClean="0"/>
              <a:pPr/>
              <a:t>39</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49463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150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1E8528A7-3A72-41CC-9A66-519FE165297D}" type="slidenum">
              <a:rPr lang="en-US" smtClean="0"/>
              <a:pPr eaLnBrk="1" hangingPunct="1"/>
              <a:t>6</a:t>
            </a:fld>
            <a:endParaRPr lang="en-US"/>
          </a:p>
        </p:txBody>
      </p:sp>
    </p:spTree>
    <p:extLst>
      <p:ext uri="{BB962C8B-B14F-4D97-AF65-F5344CB8AC3E}">
        <p14:creationId xmlns:p14="http://schemas.microsoft.com/office/powerpoint/2010/main" val="784742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DFF342-E1C2-4B33-BAEF-94628145C07F}" type="slidenum">
              <a:rPr lang="en-US" smtClean="0"/>
              <a:pPr/>
              <a:t>11</a:t>
            </a:fld>
            <a:endParaRPr lang="en-US"/>
          </a:p>
        </p:txBody>
      </p:sp>
    </p:spTree>
    <p:extLst>
      <p:ext uri="{BB962C8B-B14F-4D97-AF65-F5344CB8AC3E}">
        <p14:creationId xmlns:p14="http://schemas.microsoft.com/office/powerpoint/2010/main" val="299537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a:p>
        </p:txBody>
      </p:sp>
      <p:sp>
        <p:nvSpPr>
          <p:cNvPr id="31748" name="Slide Number Placeholder 3"/>
          <p:cNvSpPr>
            <a:spLocks noGrp="1"/>
          </p:cNvSpPr>
          <p:nvPr>
            <p:ph type="sldNum" sz="quarter" idx="5"/>
          </p:nvPr>
        </p:nvSpPr>
        <p:spPr>
          <a:noFill/>
        </p:spPr>
        <p:txBody>
          <a:bodyPr/>
          <a:lstStyle/>
          <a:p>
            <a:fld id="{E26A2D83-4931-4386-AE17-EC841461393D}" type="slidenum">
              <a:rPr lang="en-US" smtClean="0"/>
              <a:pPr/>
              <a:t>13</a:t>
            </a:fld>
            <a:endParaRPr lang="en-US"/>
          </a:p>
        </p:txBody>
      </p:sp>
    </p:spTree>
    <p:extLst>
      <p:ext uri="{BB962C8B-B14F-4D97-AF65-F5344CB8AC3E}">
        <p14:creationId xmlns:p14="http://schemas.microsoft.com/office/powerpoint/2010/main" val="7167160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a:p>
        </p:txBody>
      </p:sp>
      <p:sp>
        <p:nvSpPr>
          <p:cNvPr id="32772" name="Slide Number Placeholder 3"/>
          <p:cNvSpPr>
            <a:spLocks noGrp="1"/>
          </p:cNvSpPr>
          <p:nvPr>
            <p:ph type="sldNum" sz="quarter" idx="5"/>
          </p:nvPr>
        </p:nvSpPr>
        <p:spPr>
          <a:noFill/>
        </p:spPr>
        <p:txBody>
          <a:bodyPr/>
          <a:lstStyle/>
          <a:p>
            <a:fld id="{81B1430D-8CC8-45C2-B465-F86B2ADBE123}" type="slidenum">
              <a:rPr lang="en-US" smtClean="0"/>
              <a:pPr/>
              <a:t>14</a:t>
            </a:fld>
            <a:endParaRPr lang="en-US"/>
          </a:p>
        </p:txBody>
      </p:sp>
    </p:spTree>
    <p:extLst>
      <p:ext uri="{BB962C8B-B14F-4D97-AF65-F5344CB8AC3E}">
        <p14:creationId xmlns:p14="http://schemas.microsoft.com/office/powerpoint/2010/main" val="3640924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BB9C4D6-BB5F-4286-B38F-7D40757E8E96}" type="slidenum">
              <a:rPr lang="en-US" smtClean="0"/>
              <a:pPr/>
              <a:t>18</a:t>
            </a:fld>
            <a:endParaRPr lang="en-US"/>
          </a:p>
        </p:txBody>
      </p:sp>
    </p:spTree>
    <p:extLst>
      <p:ext uri="{BB962C8B-B14F-4D97-AF65-F5344CB8AC3E}">
        <p14:creationId xmlns:p14="http://schemas.microsoft.com/office/powerpoint/2010/main" val="1736981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BB9C4D6-BB5F-4286-B38F-7D40757E8E96}" type="slidenum">
              <a:rPr lang="en-US" smtClean="0"/>
              <a:pPr/>
              <a:t>19</a:t>
            </a:fld>
            <a:endParaRPr lang="en-US"/>
          </a:p>
        </p:txBody>
      </p:sp>
    </p:spTree>
    <p:extLst>
      <p:ext uri="{BB962C8B-B14F-4D97-AF65-F5344CB8AC3E}">
        <p14:creationId xmlns:p14="http://schemas.microsoft.com/office/powerpoint/2010/main" val="21501568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BB9C4D6-BB5F-4286-B38F-7D40757E8E96}" type="slidenum">
              <a:rPr lang="en-US" smtClean="0"/>
              <a:pPr/>
              <a:t>20</a:t>
            </a:fld>
            <a:endParaRPr lang="en-US"/>
          </a:p>
        </p:txBody>
      </p:sp>
    </p:spTree>
    <p:extLst>
      <p:ext uri="{BB962C8B-B14F-4D97-AF65-F5344CB8AC3E}">
        <p14:creationId xmlns:p14="http://schemas.microsoft.com/office/powerpoint/2010/main" val="947029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C79E9E-90E3-48A7-A3DB-19C9EB80747F}" type="datetimeFigureOut">
              <a:rPr lang="en-US" smtClean="0"/>
              <a:pPr/>
              <a:t>5/10/20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10225-5FC0-4FFB-B479-99FC0BAEEBEA}"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C79E9E-90E3-48A7-A3DB-19C9EB80747F}" type="datetimeFigureOut">
              <a:rPr lang="en-US" smtClean="0"/>
              <a:pPr/>
              <a:t>5/10/20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C79E9E-90E3-48A7-A3DB-19C9EB80747F}" type="datetimeFigureOut">
              <a:rPr lang="en-US" smtClean="0"/>
              <a:pPr/>
              <a:t>5/10/20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8C79E9E-90E3-48A7-A3DB-19C9EB80747F}" type="datetimeFigureOut">
              <a:rPr lang="en-US" smtClean="0"/>
              <a:pPr/>
              <a:t>5/10/20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C79E9E-90E3-48A7-A3DB-19C9EB80747F}" type="datetimeFigureOut">
              <a:rPr lang="en-US" smtClean="0"/>
              <a:pPr/>
              <a:t>5/10/20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10225-5FC0-4FFB-B479-99FC0BAEEBEA}"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C79E9E-90E3-48A7-A3DB-19C9EB80747F}" type="datetimeFigureOut">
              <a:rPr lang="en-US" smtClean="0"/>
              <a:pPr/>
              <a:t>5/10/20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C79E9E-90E3-48A7-A3DB-19C9EB80747F}" type="datetimeFigureOut">
              <a:rPr lang="en-US" smtClean="0"/>
              <a:pPr/>
              <a:t>5/10/20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810225-5FC0-4FFB-B479-99FC0BAEEBEA}"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8C79E9E-90E3-48A7-A3DB-19C9EB80747F}" type="datetimeFigureOut">
              <a:rPr lang="en-US" smtClean="0"/>
              <a:pPr/>
              <a:t>5/10/20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79E9E-90E3-48A7-A3DB-19C9EB80747F}" type="datetimeFigureOut">
              <a:rPr lang="en-US" smtClean="0"/>
              <a:pPr/>
              <a:t>5/10/20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C79E9E-90E3-48A7-A3DB-19C9EB80747F}" type="datetimeFigureOut">
              <a:rPr lang="en-US" smtClean="0"/>
              <a:pPr/>
              <a:t>5/10/20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10225-5FC0-4FFB-B479-99FC0BAEEBEA}"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C79E9E-90E3-48A7-A3DB-19C9EB80747F}" type="datetimeFigureOut">
              <a:rPr lang="en-US" smtClean="0"/>
              <a:pPr/>
              <a:t>5/10/20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10225-5FC0-4FFB-B479-99FC0BAEEB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8C79E9E-90E3-48A7-A3DB-19C9EB80747F}" type="datetimeFigureOut">
              <a:rPr lang="en-US" smtClean="0"/>
              <a:pPr/>
              <a:t>5/10/20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38810225-5FC0-4FFB-B479-99FC0BAEEB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Power%20Point%20Presentations/The%20Test.ppt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Videos/RealPlayer%20Downloads/The%20Big%20Bang%20Theory%20-%20The%20Friendship%20Algorithm%20-%20YouTube.mp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My%20Documents/My%20Videos/RealPlayer%20Downloads/Why%20waste%20a%20temper%20tantrum%20if%20nobody%20is%20around%20to%20see%20it%20%20%20%20%20-%20YouTube.fl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mailto:Layne.pethick@region10.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Videos/RealPlayer%20Downloads/The%20Gothowitz%20Deviation%20Season%203,%20Episode%203%20-%20YouTube.flv"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Videos/RealPlayer%20Downloads/The%20Big%20Bang%20Theory%20-%20Sheldon%20in%20the%20Ball%20Pit%20-%20YouTube.fl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45" y="381000"/>
            <a:ext cx="9144000" cy="5143500"/>
          </a:xfrm>
          <a:prstGeom prst="rect">
            <a:avLst/>
          </a:prstGeom>
        </p:spPr>
      </p:pic>
      <p:sp>
        <p:nvSpPr>
          <p:cNvPr id="2" name="Title 1"/>
          <p:cNvSpPr>
            <a:spLocks noGrp="1"/>
          </p:cNvSpPr>
          <p:nvPr>
            <p:ph type="ctrTitle"/>
          </p:nvPr>
        </p:nvSpPr>
        <p:spPr>
          <a:xfrm>
            <a:off x="152400" y="5524500"/>
            <a:ext cx="8839200" cy="1317401"/>
          </a:xfrm>
        </p:spPr>
        <p:txBody>
          <a:bodyPr>
            <a:noAutofit/>
          </a:bodyPr>
          <a:lstStyle/>
          <a:p>
            <a:pPr algn="ctr"/>
            <a:r>
              <a:rPr lang="en-US" sz="4400" b="1" dirty="0">
                <a:solidFill>
                  <a:schemeClr val="tx1"/>
                </a:solidFill>
                <a:effectLst>
                  <a:outerShdw blurRad="38100" dist="38100" dir="2700000" algn="tl">
                    <a:srgbClr val="000000">
                      <a:alpha val="43137"/>
                    </a:srgbClr>
                  </a:outerShdw>
                </a:effectLst>
              </a:rPr>
              <a:t>Autism Spectrum Disorder 101…102…103</a:t>
            </a:r>
          </a:p>
        </p:txBody>
      </p:sp>
    </p:spTree>
    <p:extLst>
      <p:ext uri="{BB962C8B-B14F-4D97-AF65-F5344CB8AC3E}">
        <p14:creationId xmlns:p14="http://schemas.microsoft.com/office/powerpoint/2010/main" val="3280557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Tomorrow you come to school……….</a:t>
            </a:r>
          </a:p>
        </p:txBody>
      </p:sp>
      <p:sp>
        <p:nvSpPr>
          <p:cNvPr id="3" name="Content Placeholder 2"/>
          <p:cNvSpPr>
            <a:spLocks noGrp="1"/>
          </p:cNvSpPr>
          <p:nvPr>
            <p:ph idx="1"/>
          </p:nvPr>
        </p:nvSpPr>
        <p:spPr/>
        <p:txBody>
          <a:bodyPr/>
          <a:lstStyle/>
          <a:p>
            <a:r>
              <a:rPr lang="en-US" dirty="0"/>
              <a:t>Someone new…</a:t>
            </a:r>
          </a:p>
          <a:p>
            <a:r>
              <a:rPr lang="en-US" dirty="0"/>
              <a:t>…and he/she has autism…</a:t>
            </a:r>
          </a:p>
          <a:p>
            <a:r>
              <a:rPr lang="en-US" dirty="0"/>
              <a:t>What might be some initial reactions? (Be honest!!)</a:t>
            </a:r>
          </a:p>
          <a:p>
            <a:r>
              <a:rPr lang="en-US" dirty="0"/>
              <a:t>What are the fears or worries?</a:t>
            </a:r>
          </a:p>
          <a:p>
            <a:pPr marL="68580" indent="0">
              <a:buNone/>
            </a:pPr>
            <a:endParaRPr lang="en-US" dirty="0"/>
          </a:p>
        </p:txBody>
      </p:sp>
    </p:spTree>
    <p:extLst>
      <p:ext uri="{BB962C8B-B14F-4D97-AF65-F5344CB8AC3E}">
        <p14:creationId xmlns:p14="http://schemas.microsoft.com/office/powerpoint/2010/main" val="135501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 Ed…</a:t>
            </a:r>
          </a:p>
        </p:txBody>
      </p:sp>
      <p:sp>
        <p:nvSpPr>
          <p:cNvPr id="3" name="Content Placeholder 2"/>
          <p:cNvSpPr>
            <a:spLocks noGrp="1"/>
          </p:cNvSpPr>
          <p:nvPr>
            <p:ph idx="1"/>
          </p:nvPr>
        </p:nvSpPr>
        <p:spPr/>
        <p:txBody>
          <a:bodyPr>
            <a:normAutofit/>
          </a:bodyPr>
          <a:lstStyle/>
          <a:p>
            <a:pPr>
              <a:buNone/>
            </a:pPr>
            <a:r>
              <a:rPr lang="en-US" dirty="0"/>
              <a:t>Which general education classes are usually the most active, chaotic, stimulating?</a:t>
            </a:r>
          </a:p>
          <a:p>
            <a:pPr lvl="2"/>
            <a:r>
              <a:rPr lang="en-US" dirty="0"/>
              <a:t>P.E.</a:t>
            </a:r>
          </a:p>
          <a:p>
            <a:pPr lvl="2"/>
            <a:r>
              <a:rPr lang="en-US" dirty="0"/>
              <a:t>Art</a:t>
            </a:r>
          </a:p>
          <a:p>
            <a:pPr lvl="2"/>
            <a:r>
              <a:rPr lang="en-US" dirty="0"/>
              <a:t>Music</a:t>
            </a:r>
          </a:p>
          <a:p>
            <a:pPr lvl="2"/>
            <a:r>
              <a:rPr lang="en-US" dirty="0"/>
              <a:t>Oh, wait…what about lunch in the cafeteria????</a:t>
            </a:r>
          </a:p>
          <a:p>
            <a:pPr lvl="2"/>
            <a:endParaRPr lang="en-US" dirty="0"/>
          </a:p>
          <a:p>
            <a:pPr>
              <a:buNone/>
            </a:pPr>
            <a:r>
              <a:rPr lang="en-US" dirty="0"/>
              <a:t>Which classes do we, more often than not, place our students into to begin their integration back into general education?...Dodge Ball!!!</a:t>
            </a:r>
          </a:p>
          <a:p>
            <a:pPr>
              <a:buNone/>
            </a:pPr>
            <a:endParaRPr lang="en-US" dirty="0"/>
          </a:p>
        </p:txBody>
      </p:sp>
    </p:spTree>
    <p:extLst>
      <p:ext uri="{BB962C8B-B14F-4D97-AF65-F5344CB8AC3E}">
        <p14:creationId xmlns:p14="http://schemas.microsoft.com/office/powerpoint/2010/main" val="1266584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My First Day</a:t>
            </a:r>
          </a:p>
        </p:txBody>
      </p:sp>
      <p:sp>
        <p:nvSpPr>
          <p:cNvPr id="4" name="Subtitle 3"/>
          <p:cNvSpPr>
            <a:spLocks noGrp="1"/>
          </p:cNvSpPr>
          <p:nvPr>
            <p:ph type="subTitle" idx="1"/>
          </p:nvPr>
        </p:nvSpPr>
        <p:spPr/>
        <p:txBody>
          <a:bodyPr>
            <a:normAutofit/>
          </a:bodyPr>
          <a:lstStyle/>
          <a:p>
            <a:r>
              <a:rPr lang="en-US" dirty="0"/>
              <a:t>With you…HELP!!!!</a:t>
            </a:r>
          </a:p>
        </p:txBody>
      </p:sp>
    </p:spTree>
    <p:extLst>
      <p:ext uri="{BB962C8B-B14F-4D97-AF65-F5344CB8AC3E}">
        <p14:creationId xmlns:p14="http://schemas.microsoft.com/office/powerpoint/2010/main" val="2987645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And now…</a:t>
            </a:r>
          </a:p>
        </p:txBody>
      </p:sp>
      <p:sp>
        <p:nvSpPr>
          <p:cNvPr id="3" name="Content Placeholder 2"/>
          <p:cNvSpPr>
            <a:spLocks noGrp="1"/>
          </p:cNvSpPr>
          <p:nvPr>
            <p:ph idx="1"/>
          </p:nvPr>
        </p:nvSpPr>
        <p:spPr/>
        <p:txBody>
          <a:bodyPr/>
          <a:lstStyle/>
          <a:p>
            <a:pPr>
              <a:defRPr/>
            </a:pPr>
            <a:r>
              <a:rPr lang="en-US" sz="8800" dirty="0"/>
              <a:t>A </a:t>
            </a:r>
            <a:r>
              <a:rPr lang="en-US" sz="8800" dirty="0">
                <a:hlinkClick r:id="rId3" action="ppaction://hlinkpres?slideindex=1&amp;slidetitle="/>
              </a:rPr>
              <a:t>TEST</a:t>
            </a:r>
            <a:r>
              <a:rPr lang="en-US" sz="8800" dirty="0"/>
              <a:t>!!!</a:t>
            </a:r>
          </a:p>
        </p:txBody>
      </p:sp>
    </p:spTree>
    <p:extLst>
      <p:ext uri="{BB962C8B-B14F-4D97-AF65-F5344CB8AC3E}">
        <p14:creationId xmlns:p14="http://schemas.microsoft.com/office/powerpoint/2010/main" val="82893763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How Do You Feel?</a:t>
            </a:r>
          </a:p>
        </p:txBody>
      </p:sp>
      <p:sp>
        <p:nvSpPr>
          <p:cNvPr id="3" name="Content Placeholder 2"/>
          <p:cNvSpPr>
            <a:spLocks noGrp="1"/>
          </p:cNvSpPr>
          <p:nvPr>
            <p:ph idx="1"/>
          </p:nvPr>
        </p:nvSpPr>
        <p:spPr/>
        <p:txBody>
          <a:bodyPr/>
          <a:lstStyle/>
          <a:p>
            <a:pPr>
              <a:defRPr/>
            </a:pPr>
            <a:r>
              <a:rPr lang="en-US" dirty="0"/>
              <a:t>What are your initial reactions to “the test”?</a:t>
            </a:r>
          </a:p>
          <a:p>
            <a:pPr>
              <a:defRPr/>
            </a:pPr>
            <a:endParaRPr lang="en-US" dirty="0"/>
          </a:p>
        </p:txBody>
      </p:sp>
    </p:spTree>
    <p:extLst>
      <p:ext uri="{BB962C8B-B14F-4D97-AF65-F5344CB8AC3E}">
        <p14:creationId xmlns:p14="http://schemas.microsoft.com/office/powerpoint/2010/main" val="28742968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Sensory Processing</a:t>
            </a:r>
          </a:p>
        </p:txBody>
      </p:sp>
      <p:sp>
        <p:nvSpPr>
          <p:cNvPr id="3" name="Content Placeholder 2"/>
          <p:cNvSpPr>
            <a:spLocks noGrp="1"/>
          </p:cNvSpPr>
          <p:nvPr>
            <p:ph idx="1"/>
          </p:nvPr>
        </p:nvSpPr>
        <p:spPr/>
        <p:txBody>
          <a:bodyPr>
            <a:normAutofit/>
          </a:bodyPr>
          <a:lstStyle/>
          <a:p>
            <a:r>
              <a:rPr lang="en-US" i="1" dirty="0"/>
              <a:t>Sensory processing refers to our ability to take in information through our senses (touch, movement, smell, taste, vision, and hearing), organize and interpret that information, and make a meaningful response. For most people, this process is automatic. </a:t>
            </a:r>
          </a:p>
          <a:p>
            <a:endParaRPr lang="en-US" dirty="0"/>
          </a:p>
          <a:p>
            <a:endParaRPr lang="en-US" dirty="0"/>
          </a:p>
        </p:txBody>
      </p:sp>
    </p:spTree>
    <p:extLst>
      <p:ext uri="{BB962C8B-B14F-4D97-AF65-F5344CB8AC3E}">
        <p14:creationId xmlns:p14="http://schemas.microsoft.com/office/powerpoint/2010/main" val="1273480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It Feel Like?</a:t>
            </a:r>
          </a:p>
        </p:txBody>
      </p:sp>
      <p:sp>
        <p:nvSpPr>
          <p:cNvPr id="3" name="Content Placeholder 2"/>
          <p:cNvSpPr>
            <a:spLocks noGrp="1"/>
          </p:cNvSpPr>
          <p:nvPr>
            <p:ph idx="1"/>
          </p:nvPr>
        </p:nvSpPr>
        <p:spPr/>
        <p:txBody>
          <a:bodyPr>
            <a:normAutofit/>
          </a:bodyPr>
          <a:lstStyle/>
          <a:p>
            <a:r>
              <a:rPr lang="en-US" dirty="0"/>
              <a:t>Are you ready for my version of an activity?</a:t>
            </a:r>
          </a:p>
          <a:p>
            <a:endParaRPr lang="en-US" dirty="0"/>
          </a:p>
          <a:p>
            <a:r>
              <a:rPr lang="en-US" dirty="0"/>
              <a:t>You need an index card or folded paper and something to write with (preferably nothing permanent).</a:t>
            </a:r>
          </a:p>
          <a:p>
            <a:pPr marL="68580" indent="0">
              <a:buNone/>
            </a:pPr>
            <a:endParaRPr lang="en-US" dirty="0"/>
          </a:p>
        </p:txBody>
      </p:sp>
    </p:spTree>
    <p:extLst>
      <p:ext uri="{BB962C8B-B14F-4D97-AF65-F5344CB8AC3E}">
        <p14:creationId xmlns:p14="http://schemas.microsoft.com/office/powerpoint/2010/main" val="18515561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09600"/>
            <a:ext cx="7772400" cy="2200275"/>
          </a:xfrm>
        </p:spPr>
        <p:txBody>
          <a:bodyPr>
            <a:normAutofit/>
          </a:bodyPr>
          <a:lstStyle/>
          <a:p>
            <a:pPr algn="ctr"/>
            <a:r>
              <a:rPr lang="en-US" sz="3200" dirty="0"/>
              <a:t>You Absolutely Must Have…</a:t>
            </a:r>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8277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a:t>
            </a:r>
          </a:p>
        </p:txBody>
      </p:sp>
      <p:sp>
        <p:nvSpPr>
          <p:cNvPr id="3" name="Content Placeholder 2"/>
          <p:cNvSpPr>
            <a:spLocks noGrp="1"/>
          </p:cNvSpPr>
          <p:nvPr>
            <p:ph idx="1"/>
          </p:nvPr>
        </p:nvSpPr>
        <p:spPr/>
        <p:txBody>
          <a:bodyPr/>
          <a:lstStyle/>
          <a:p>
            <a:r>
              <a:rPr lang="en-US" dirty="0"/>
              <a:t>Individual Systems</a:t>
            </a:r>
          </a:p>
          <a:p>
            <a:r>
              <a:rPr lang="en-US" dirty="0"/>
              <a:t>What are the communication needs? How will the various environments affect communication (home, school, community, lunch, hallway, etc)</a:t>
            </a:r>
          </a:p>
          <a:p>
            <a:r>
              <a:rPr lang="en-US" dirty="0"/>
              <a:t>Do they have the ability to use communication EVERYWHERE??</a:t>
            </a:r>
          </a:p>
          <a:p>
            <a:r>
              <a:rPr lang="en-US" dirty="0"/>
              <a:t>ELL…anyone???</a:t>
            </a:r>
          </a:p>
          <a:p>
            <a:endParaRPr lang="en-US" dirty="0"/>
          </a:p>
        </p:txBody>
      </p:sp>
    </p:spTree>
    <p:extLst>
      <p:ext uri="{BB962C8B-B14F-4D97-AF65-F5344CB8AC3E}">
        <p14:creationId xmlns:p14="http://schemas.microsoft.com/office/powerpoint/2010/main" val="551338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Structure/Routines</a:t>
            </a:r>
          </a:p>
        </p:txBody>
      </p:sp>
      <p:sp>
        <p:nvSpPr>
          <p:cNvPr id="3" name="Content Placeholder 2"/>
          <p:cNvSpPr>
            <a:spLocks noGrp="1"/>
          </p:cNvSpPr>
          <p:nvPr>
            <p:ph idx="1"/>
          </p:nvPr>
        </p:nvSpPr>
        <p:spPr/>
        <p:txBody>
          <a:bodyPr/>
          <a:lstStyle/>
          <a:p>
            <a:r>
              <a:rPr lang="en-US" dirty="0"/>
              <a:t>Schedules…school, classroom, and individual…how are these being used and coordinated?</a:t>
            </a:r>
          </a:p>
          <a:p>
            <a:pPr lvl="2"/>
            <a:r>
              <a:rPr lang="en-US" dirty="0"/>
              <a:t>What about teacher and paraprofessional schedules?</a:t>
            </a:r>
          </a:p>
          <a:p>
            <a:r>
              <a:rPr lang="en-US" dirty="0"/>
              <a:t>Visual and physical structure…how is the classroom set up? What types of areas should be available ?</a:t>
            </a:r>
          </a:p>
          <a:p>
            <a:r>
              <a:rPr lang="en-US" dirty="0"/>
              <a:t>Classroom, school, home routines</a:t>
            </a:r>
          </a:p>
        </p:txBody>
      </p:sp>
    </p:spTree>
    <p:extLst>
      <p:ext uri="{BB962C8B-B14F-4D97-AF65-F5344CB8AC3E}">
        <p14:creationId xmlns:p14="http://schemas.microsoft.com/office/powerpoint/2010/main" val="102677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You?</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96729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Social-Emotional</a:t>
            </a:r>
          </a:p>
        </p:txBody>
      </p:sp>
      <p:sp>
        <p:nvSpPr>
          <p:cNvPr id="3" name="Content Placeholder 2"/>
          <p:cNvSpPr>
            <a:spLocks noGrp="1"/>
          </p:cNvSpPr>
          <p:nvPr>
            <p:ph idx="1"/>
          </p:nvPr>
        </p:nvSpPr>
        <p:spPr/>
        <p:txBody>
          <a:bodyPr>
            <a:normAutofit/>
          </a:bodyPr>
          <a:lstStyle/>
          <a:p>
            <a:r>
              <a:rPr lang="en-US" i="1" dirty="0" err="1"/>
              <a:t>Nacerima</a:t>
            </a:r>
            <a:r>
              <a:rPr lang="en-US" i="1" dirty="0"/>
              <a:t> Culture…will you be able to stay out of trouble?</a:t>
            </a:r>
          </a:p>
          <a:p>
            <a:endParaRPr lang="en-US" dirty="0"/>
          </a:p>
          <a:p>
            <a:r>
              <a:rPr lang="en-US" dirty="0"/>
              <a:t>Social Skills…How? Where? When? Who?</a:t>
            </a:r>
          </a:p>
          <a:p>
            <a:endParaRPr lang="en-US" dirty="0"/>
          </a:p>
          <a:p>
            <a:r>
              <a:rPr lang="en-US" dirty="0"/>
              <a:t>Social situations… “adult involved” and “adult-free”</a:t>
            </a:r>
          </a:p>
          <a:p>
            <a:pPr lvl="2"/>
            <a:r>
              <a:rPr lang="en-US" dirty="0"/>
              <a:t>STOP using other students as an excuse…their peers are usually MORE understanding than adults!!!</a:t>
            </a:r>
          </a:p>
          <a:p>
            <a:pPr lvl="2"/>
            <a:r>
              <a:rPr lang="en-US" dirty="0"/>
              <a:t>16</a:t>
            </a:r>
            <a:r>
              <a:rPr lang="en-US" baseline="30000" dirty="0"/>
              <a:t>th</a:t>
            </a:r>
            <a:r>
              <a:rPr lang="en-US" dirty="0"/>
              <a:t> Birthday Party</a:t>
            </a:r>
          </a:p>
          <a:p>
            <a:endParaRPr lang="en-US" dirty="0"/>
          </a:p>
        </p:txBody>
      </p:sp>
    </p:spTree>
    <p:extLst>
      <p:ext uri="{BB962C8B-B14F-4D97-AF65-F5344CB8AC3E}">
        <p14:creationId xmlns:p14="http://schemas.microsoft.com/office/powerpoint/2010/main" val="3567111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Skills…</a:t>
            </a:r>
          </a:p>
        </p:txBody>
      </p:sp>
      <p:sp>
        <p:nvSpPr>
          <p:cNvPr id="3" name="Content Placeholder 2"/>
          <p:cNvSpPr>
            <a:spLocks noGrp="1"/>
          </p:cNvSpPr>
          <p:nvPr>
            <p:ph idx="1"/>
          </p:nvPr>
        </p:nvSpPr>
        <p:spPr/>
        <p:txBody>
          <a:bodyPr/>
          <a:lstStyle/>
          <a:p>
            <a:r>
              <a:rPr lang="en-US" dirty="0">
                <a:hlinkClick r:id="rId2" action="ppaction://hlinkfile"/>
              </a:rPr>
              <a:t>Making Friends</a:t>
            </a:r>
            <a:endParaRPr lang="en-US" dirty="0"/>
          </a:p>
          <a:p>
            <a:endParaRPr lang="en-US" dirty="0"/>
          </a:p>
          <a:p>
            <a:r>
              <a:rPr lang="en-US" dirty="0"/>
              <a:t>In order to be social…one MUST have ample opportunity to socialize.</a:t>
            </a:r>
          </a:p>
          <a:p>
            <a:pPr lvl="2"/>
            <a:r>
              <a:rPr lang="en-US" dirty="0"/>
              <a:t>Thoughts?</a:t>
            </a:r>
          </a:p>
        </p:txBody>
      </p:sp>
    </p:spTree>
    <p:extLst>
      <p:ext uri="{BB962C8B-B14F-4D97-AF65-F5344CB8AC3E}">
        <p14:creationId xmlns:p14="http://schemas.microsoft.com/office/powerpoint/2010/main" val="3571323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Activities!!!!</a:t>
            </a:r>
          </a:p>
        </p:txBody>
      </p:sp>
      <p:sp>
        <p:nvSpPr>
          <p:cNvPr id="3" name="Content Placeholder 2"/>
          <p:cNvSpPr>
            <a:spLocks noGrp="1"/>
          </p:cNvSpPr>
          <p:nvPr>
            <p:ph idx="1"/>
          </p:nvPr>
        </p:nvSpPr>
        <p:spPr/>
        <p:txBody>
          <a:bodyPr>
            <a:normAutofit/>
          </a:bodyPr>
          <a:lstStyle/>
          <a:p>
            <a:r>
              <a:rPr lang="en-US" altLang="en-US" dirty="0"/>
              <a:t>Can do…Can’t do…Won’t do</a:t>
            </a:r>
          </a:p>
          <a:p>
            <a:r>
              <a:rPr lang="en-US" altLang="en-US" dirty="0"/>
              <a:t>How much??</a:t>
            </a:r>
          </a:p>
          <a:p>
            <a:r>
              <a:rPr lang="en-US" altLang="en-US" dirty="0"/>
              <a:t>How long??</a:t>
            </a:r>
          </a:p>
          <a:p>
            <a:r>
              <a:rPr lang="en-US" altLang="en-US" dirty="0"/>
              <a:t>Expectations??</a:t>
            </a:r>
          </a:p>
          <a:p>
            <a:r>
              <a:rPr lang="en-US" altLang="en-US" dirty="0"/>
              <a:t>Accommodations??</a:t>
            </a:r>
          </a:p>
          <a:p>
            <a:r>
              <a:rPr lang="en-US" altLang="en-US" dirty="0"/>
              <a:t>Modifications??</a:t>
            </a:r>
          </a:p>
        </p:txBody>
      </p:sp>
    </p:spTree>
    <p:extLst>
      <p:ext uri="{BB962C8B-B14F-4D97-AF65-F5344CB8AC3E}">
        <p14:creationId xmlns:p14="http://schemas.microsoft.com/office/powerpoint/2010/main" val="2123662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Now…</a:t>
            </a:r>
          </a:p>
        </p:txBody>
      </p:sp>
      <p:sp>
        <p:nvSpPr>
          <p:cNvPr id="3" name="Content Placeholder 2"/>
          <p:cNvSpPr>
            <a:spLocks noGrp="1"/>
          </p:cNvSpPr>
          <p:nvPr>
            <p:ph type="body" idx="1"/>
          </p:nvPr>
        </p:nvSpPr>
        <p:spPr/>
        <p:txBody>
          <a:bodyPr>
            <a:normAutofit/>
          </a:bodyPr>
          <a:lstStyle/>
          <a:p>
            <a:pPr marL="0" indent="0">
              <a:buNone/>
            </a:pPr>
            <a:r>
              <a:rPr lang="en-US" dirty="0"/>
              <a:t>	</a:t>
            </a:r>
            <a:r>
              <a:rPr lang="en-US" sz="8800" dirty="0"/>
              <a:t>BEHAVIOR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4945" y="685800"/>
            <a:ext cx="4286250" cy="2857500"/>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1449832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Have you ever had one of those days???</a:t>
            </a:r>
          </a:p>
        </p:txBody>
      </p:sp>
      <p:sp>
        <p:nvSpPr>
          <p:cNvPr id="3" name="Content Placeholder 2"/>
          <p:cNvSpPr>
            <a:spLocks noGrp="1"/>
          </p:cNvSpPr>
          <p:nvPr>
            <p:ph idx="1"/>
          </p:nvPr>
        </p:nvSpPr>
        <p:spPr/>
        <p:txBody>
          <a:bodyPr/>
          <a:lstStyle/>
          <a:p>
            <a:r>
              <a:rPr lang="en-US" dirty="0">
                <a:hlinkClick r:id="rId2" action="ppaction://hlinkfile"/>
              </a:rPr>
              <a:t>Tantrum</a:t>
            </a:r>
            <a:endParaRPr lang="en-US" dirty="0"/>
          </a:p>
        </p:txBody>
      </p:sp>
    </p:spTree>
    <p:extLst>
      <p:ext uri="{BB962C8B-B14F-4D97-AF65-F5344CB8AC3E}">
        <p14:creationId xmlns:p14="http://schemas.microsoft.com/office/powerpoint/2010/main" val="1860391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t>
            </a:r>
          </a:p>
        </p:txBody>
      </p:sp>
      <p:sp>
        <p:nvSpPr>
          <p:cNvPr id="3" name="Content Placeholder 2"/>
          <p:cNvSpPr>
            <a:spLocks noGrp="1"/>
          </p:cNvSpPr>
          <p:nvPr>
            <p:ph idx="1"/>
          </p:nvPr>
        </p:nvSpPr>
        <p:spPr/>
        <p:txBody>
          <a:bodyPr/>
          <a:lstStyle/>
          <a:p>
            <a:r>
              <a:rPr lang="en-US" dirty="0"/>
              <a:t>What is your initial reaction when you hear the word “behavior”?</a:t>
            </a:r>
          </a:p>
          <a:p>
            <a:endParaRPr lang="en-US" dirty="0"/>
          </a:p>
          <a:p>
            <a:r>
              <a:rPr lang="en-US" dirty="0"/>
              <a:t>Why does behavior “scare” adults so much?</a:t>
            </a:r>
          </a:p>
        </p:txBody>
      </p:sp>
    </p:spTree>
    <p:extLst>
      <p:ext uri="{BB962C8B-B14F-4D97-AF65-F5344CB8AC3E}">
        <p14:creationId xmlns:p14="http://schemas.microsoft.com/office/powerpoint/2010/main" val="3785728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a:t>
            </a:r>
          </a:p>
        </p:txBody>
      </p:sp>
      <p:sp>
        <p:nvSpPr>
          <p:cNvPr id="3" name="Content Placeholder 2"/>
          <p:cNvSpPr>
            <a:spLocks noGrp="1"/>
          </p:cNvSpPr>
          <p:nvPr>
            <p:ph idx="1"/>
          </p:nvPr>
        </p:nvSpPr>
        <p:spPr/>
        <p:txBody>
          <a:bodyPr/>
          <a:lstStyle/>
          <a:p>
            <a:endParaRPr lang="en-US" dirty="0"/>
          </a:p>
          <a:p>
            <a:endParaRPr lang="en-US" dirty="0"/>
          </a:p>
          <a:p>
            <a:endParaRPr lang="en-US" dirty="0"/>
          </a:p>
          <a:p>
            <a:r>
              <a:rPr lang="en-US" sz="6000" dirty="0"/>
              <a:t>Behavior =_____ </a:t>
            </a:r>
          </a:p>
        </p:txBody>
      </p:sp>
    </p:spTree>
    <p:extLst>
      <p:ext uri="{BB962C8B-B14F-4D97-AF65-F5344CB8AC3E}">
        <p14:creationId xmlns:p14="http://schemas.microsoft.com/office/powerpoint/2010/main" val="34588307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pPr eaLnBrk="1" hangingPunct="1"/>
            <a:r>
              <a:rPr lang="en-US"/>
              <a:t>Functions of Behavior</a:t>
            </a:r>
          </a:p>
        </p:txBody>
      </p:sp>
      <p:sp>
        <p:nvSpPr>
          <p:cNvPr id="8195" name="Rectangle 3"/>
          <p:cNvSpPr>
            <a:spLocks noGrp="1"/>
          </p:cNvSpPr>
          <p:nvPr>
            <p:ph idx="1"/>
          </p:nvPr>
        </p:nvSpPr>
        <p:spPr/>
        <p:txBody>
          <a:bodyPr/>
          <a:lstStyle/>
          <a:p>
            <a:pPr marL="609600" indent="-609600" eaLnBrk="1" hangingPunct="1">
              <a:buFont typeface="Arial" charset="0"/>
              <a:buAutoNum type="arabicPeriod"/>
            </a:pPr>
            <a:r>
              <a:rPr lang="en-US" dirty="0"/>
              <a:t>To obtain something, either internal or external, that is desirable</a:t>
            </a:r>
          </a:p>
          <a:p>
            <a:pPr marL="609600" indent="-609600" eaLnBrk="1" hangingPunct="1">
              <a:buFont typeface="Arial" charset="0"/>
              <a:buAutoNum type="arabicPeriod"/>
            </a:pPr>
            <a:r>
              <a:rPr lang="en-US" dirty="0"/>
              <a:t>To escape or avoid something, either internal or external, that is unpleasant</a:t>
            </a:r>
          </a:p>
          <a:p>
            <a:pPr marL="609600" indent="-609600" eaLnBrk="1" hangingPunct="1">
              <a:buFont typeface="Arial" charset="0"/>
              <a:buAutoNum type="arabicPeriod"/>
            </a:pPr>
            <a:endParaRPr lang="en-US" dirty="0"/>
          </a:p>
          <a:p>
            <a:pPr marL="0" indent="0" eaLnBrk="1" hangingPunct="1">
              <a:buNone/>
            </a:pPr>
            <a:r>
              <a:rPr lang="en-US" dirty="0"/>
              <a:t>…what is desired or what is to be avoided is individual and sometimes difficult for us to figure out and understand…</a:t>
            </a:r>
          </a:p>
        </p:txBody>
      </p:sp>
    </p:spTree>
    <p:extLst>
      <p:ext uri="{BB962C8B-B14F-4D97-AF65-F5344CB8AC3E}">
        <p14:creationId xmlns:p14="http://schemas.microsoft.com/office/powerpoint/2010/main" val="35205648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a:t>The Million Dollar Question…</a:t>
            </a:r>
          </a:p>
        </p:txBody>
      </p:sp>
      <p:sp>
        <p:nvSpPr>
          <p:cNvPr id="3" name="Content Placeholder 2"/>
          <p:cNvSpPr>
            <a:spLocks noGrp="1"/>
          </p:cNvSpPr>
          <p:nvPr>
            <p:ph idx="1"/>
          </p:nvPr>
        </p:nvSpPr>
        <p:spPr/>
        <p:txBody>
          <a:bodyPr>
            <a:normAutofit fontScale="92500" lnSpcReduction="10000"/>
          </a:bodyPr>
          <a:lstStyle/>
          <a:p>
            <a:pPr>
              <a:defRPr/>
            </a:pPr>
            <a:r>
              <a:rPr lang="en-US" dirty="0"/>
              <a:t>What can we do about his/her behavior?</a:t>
            </a:r>
          </a:p>
          <a:p>
            <a:pPr lvl="2">
              <a:defRPr/>
            </a:pPr>
            <a:r>
              <a:rPr lang="en-US" dirty="0"/>
              <a:t>My answer: I don’t know …</a:t>
            </a:r>
            <a:r>
              <a:rPr lang="en-US" sz="6600" dirty="0"/>
              <a:t>YET!!!!</a:t>
            </a:r>
          </a:p>
          <a:p>
            <a:pPr>
              <a:defRPr/>
            </a:pPr>
            <a:endParaRPr lang="en-US" dirty="0"/>
          </a:p>
          <a:p>
            <a:pPr>
              <a:defRPr/>
            </a:pPr>
            <a:r>
              <a:rPr lang="en-US" sz="4400" dirty="0"/>
              <a:t>WE</a:t>
            </a:r>
            <a:r>
              <a:rPr lang="en-US" dirty="0"/>
              <a:t> need to collect data before we know what interventions and strategies have the chance of being successful!!!</a:t>
            </a:r>
          </a:p>
          <a:p>
            <a:pPr>
              <a:defRPr/>
            </a:pPr>
            <a:r>
              <a:rPr lang="en-US" sz="4400" dirty="0"/>
              <a:t>WE</a:t>
            </a:r>
            <a:r>
              <a:rPr lang="en-US" dirty="0"/>
              <a:t> need to be VERY GOOD at “Spotting the Antecedent”!!!</a:t>
            </a:r>
          </a:p>
          <a:p>
            <a:pPr>
              <a:defRPr/>
            </a:pPr>
            <a:r>
              <a:rPr lang="en-US" sz="4400" dirty="0"/>
              <a:t>STOP </a:t>
            </a:r>
            <a:r>
              <a:rPr lang="en-US" dirty="0"/>
              <a:t>placing kids in programs or interventions just because they have the label “autism”… etc…YOU MUST look at STRENGTHS and WEAKNESSES!!</a:t>
            </a:r>
          </a:p>
        </p:txBody>
      </p:sp>
    </p:spTree>
    <p:extLst>
      <p:ext uri="{BB962C8B-B14F-4D97-AF65-F5344CB8AC3E}">
        <p14:creationId xmlns:p14="http://schemas.microsoft.com/office/powerpoint/2010/main" val="252474611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304800"/>
            <a:ext cx="7467600" cy="1143000"/>
          </a:xfrm>
        </p:spPr>
        <p:txBody>
          <a:bodyPr/>
          <a:lstStyle/>
          <a:p>
            <a:pPr>
              <a:defRPr/>
            </a:pPr>
            <a:r>
              <a:rPr lang="en-US" b="1" dirty="0">
                <a:solidFill>
                  <a:schemeClr val="tx1"/>
                </a:solidFill>
              </a:rPr>
              <a:t>Remember . . . </a:t>
            </a:r>
          </a:p>
        </p:txBody>
      </p:sp>
      <p:sp>
        <p:nvSpPr>
          <p:cNvPr id="3" name="Content Placeholder 2"/>
          <p:cNvSpPr>
            <a:spLocks noGrp="1"/>
          </p:cNvSpPr>
          <p:nvPr>
            <p:ph idx="4294967295"/>
          </p:nvPr>
        </p:nvSpPr>
        <p:spPr>
          <a:xfrm>
            <a:off x="0" y="1676400"/>
            <a:ext cx="8534400" cy="4449763"/>
          </a:xfrm>
        </p:spPr>
        <p:txBody>
          <a:bodyPr>
            <a:normAutofit/>
          </a:bodyPr>
          <a:lstStyle/>
          <a:p>
            <a:pPr algn="ctr">
              <a:defRPr/>
            </a:pPr>
            <a:r>
              <a:rPr lang="en-US" sz="4000" dirty="0"/>
              <a:t>When behavior starts to escalate, it may be best to talk less and show more.</a:t>
            </a:r>
          </a:p>
          <a:p>
            <a:pPr algn="ctr">
              <a:defRPr/>
            </a:pPr>
            <a:endParaRPr lang="en-US" sz="4000" dirty="0"/>
          </a:p>
          <a:p>
            <a:pPr algn="ctr">
              <a:defRPr/>
            </a:pPr>
            <a:endParaRPr lang="en-US" sz="4000" dirty="0"/>
          </a:p>
          <a:p>
            <a:pPr algn="ctr">
              <a:defRPr/>
            </a:pPr>
            <a:endParaRPr lang="en-US" sz="4000" dirty="0"/>
          </a:p>
          <a:p>
            <a:pPr algn="ctr">
              <a:defRPr/>
            </a:pPr>
            <a:endParaRPr lang="en-US" sz="4000" dirty="0"/>
          </a:p>
          <a:p>
            <a:pPr algn="ctr">
              <a:defRPr/>
            </a:pPr>
            <a:endParaRPr lang="en-US" sz="4000" dirty="0"/>
          </a:p>
          <a:p>
            <a:pPr marL="68580" indent="0" algn="ctr">
              <a:buNone/>
              <a:defRPr/>
            </a:pPr>
            <a:endParaRPr lang="en-US" sz="4000" dirty="0"/>
          </a:p>
        </p:txBody>
      </p:sp>
    </p:spTree>
    <p:extLst>
      <p:ext uri="{BB962C8B-B14F-4D97-AF65-F5344CB8AC3E}">
        <p14:creationId xmlns:p14="http://schemas.microsoft.com/office/powerpoint/2010/main" val="150004897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Am I?</a:t>
            </a:r>
          </a:p>
        </p:txBody>
      </p:sp>
      <p:sp>
        <p:nvSpPr>
          <p:cNvPr id="3" name="Content Placeholder 2"/>
          <p:cNvSpPr>
            <a:spLocks noGrp="1"/>
          </p:cNvSpPr>
          <p:nvPr>
            <p:ph idx="1"/>
          </p:nvPr>
        </p:nvSpPr>
        <p:spPr/>
        <p:txBody>
          <a:bodyPr/>
          <a:lstStyle/>
          <a:p>
            <a:pPr>
              <a:buNone/>
            </a:pPr>
            <a:r>
              <a:rPr lang="en-US" dirty="0"/>
              <a:t>Layne </a:t>
            </a:r>
            <a:r>
              <a:rPr lang="en-US" dirty="0" err="1"/>
              <a:t>Pethick</a:t>
            </a:r>
            <a:endParaRPr lang="en-US" dirty="0"/>
          </a:p>
          <a:p>
            <a:pPr>
              <a:buNone/>
            </a:pPr>
            <a:r>
              <a:rPr lang="en-US" dirty="0"/>
              <a:t>Autism Spectrum Disorder and Behavior Consultant</a:t>
            </a:r>
          </a:p>
          <a:p>
            <a:pPr>
              <a:buNone/>
            </a:pPr>
            <a:r>
              <a:rPr lang="en-US" dirty="0"/>
              <a:t>Region 10 ESC</a:t>
            </a:r>
          </a:p>
          <a:p>
            <a:pPr>
              <a:buNone/>
            </a:pPr>
            <a:r>
              <a:rPr lang="en-US" dirty="0">
                <a:hlinkClick r:id="rId3"/>
              </a:rPr>
              <a:t>Layne.Pethick@region10.org</a:t>
            </a:r>
            <a:endParaRPr lang="en-US" dirty="0"/>
          </a:p>
          <a:p>
            <a:pPr>
              <a:buNone/>
            </a:pPr>
            <a:r>
              <a:rPr lang="en-US" dirty="0"/>
              <a:t>(972)-348-1588</a:t>
            </a:r>
          </a:p>
          <a:p>
            <a:pPr>
              <a:buNone/>
            </a:pPr>
            <a:endParaRPr lang="en-US" dirty="0"/>
          </a:p>
        </p:txBody>
      </p:sp>
    </p:spTree>
    <p:extLst>
      <p:ext uri="{BB962C8B-B14F-4D97-AF65-F5344CB8AC3E}">
        <p14:creationId xmlns:p14="http://schemas.microsoft.com/office/powerpoint/2010/main" val="1369066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…but he/she is not behaving!!!</a:t>
            </a:r>
          </a:p>
        </p:txBody>
      </p:sp>
      <p:sp>
        <p:nvSpPr>
          <p:cNvPr id="3" name="Content Placeholder 2"/>
          <p:cNvSpPr>
            <a:spLocks noGrp="1"/>
          </p:cNvSpPr>
          <p:nvPr>
            <p:ph idx="1"/>
          </p:nvPr>
        </p:nvSpPr>
        <p:spPr/>
        <p:txBody>
          <a:bodyPr/>
          <a:lstStyle/>
          <a:p>
            <a:r>
              <a:rPr lang="en-US" dirty="0"/>
              <a:t>PLEASE be specific about behaviors and the severity, persistence, consistency…PLEASE!!!</a:t>
            </a:r>
          </a:p>
        </p:txBody>
      </p:sp>
    </p:spTree>
    <p:extLst>
      <p:ext uri="{BB962C8B-B14F-4D97-AF65-F5344CB8AC3E}">
        <p14:creationId xmlns:p14="http://schemas.microsoft.com/office/powerpoint/2010/main" val="73976874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ABC’s</a:t>
            </a:r>
          </a:p>
        </p:txBody>
      </p:sp>
      <p:sp>
        <p:nvSpPr>
          <p:cNvPr id="3" name="Content Placeholder 2"/>
          <p:cNvSpPr>
            <a:spLocks noGrp="1"/>
          </p:cNvSpPr>
          <p:nvPr>
            <p:ph sz="half" idx="1"/>
          </p:nvPr>
        </p:nvSpPr>
        <p:spPr/>
        <p:txBody>
          <a:bodyPr/>
          <a:lstStyle/>
          <a:p>
            <a:r>
              <a:rPr lang="en-US" dirty="0"/>
              <a:t>Antecedent</a:t>
            </a:r>
          </a:p>
          <a:p>
            <a:endParaRPr lang="en-US" dirty="0"/>
          </a:p>
          <a:p>
            <a:r>
              <a:rPr lang="en-US" dirty="0"/>
              <a:t>Behavior</a:t>
            </a:r>
          </a:p>
          <a:p>
            <a:endParaRPr lang="en-US" dirty="0"/>
          </a:p>
          <a:p>
            <a:r>
              <a:rPr lang="en-US" dirty="0"/>
              <a:t>Consequence</a:t>
            </a:r>
          </a:p>
        </p:txBody>
      </p:sp>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59825793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Antecedents</a:t>
            </a:r>
          </a:p>
        </p:txBody>
      </p:sp>
      <p:sp>
        <p:nvSpPr>
          <p:cNvPr id="3" name="Content Placeholder 2"/>
          <p:cNvSpPr>
            <a:spLocks noGrp="1"/>
          </p:cNvSpPr>
          <p:nvPr>
            <p:ph sz="half" idx="1"/>
          </p:nvPr>
        </p:nvSpPr>
        <p:spPr/>
        <p:txBody>
          <a:bodyPr/>
          <a:lstStyle/>
          <a:p>
            <a:r>
              <a:rPr lang="en-US" dirty="0"/>
              <a:t>The REAL cause of the behaviors…but people hardly ever try to discover them…</a:t>
            </a:r>
          </a:p>
        </p:txBody>
      </p:sp>
      <p:sp>
        <p:nvSpPr>
          <p:cNvPr id="4" name="Content Placeholder 3"/>
          <p:cNvSpPr>
            <a:spLocks noGrp="1"/>
          </p:cNvSpPr>
          <p:nvPr>
            <p:ph sz="half" idx="2"/>
          </p:nvPr>
        </p:nvSpPr>
        <p:spPr/>
        <p:txBody>
          <a:bodyPr/>
          <a:lstStyle/>
          <a:p>
            <a:r>
              <a:rPr lang="en-US" dirty="0"/>
              <a:t>ASK ME ABOUT…</a:t>
            </a:r>
          </a:p>
          <a:p>
            <a:pPr lvl="2"/>
            <a:endParaRPr lang="en-US" dirty="0"/>
          </a:p>
          <a:p>
            <a:pPr lvl="2"/>
            <a:r>
              <a:rPr lang="en-US" dirty="0"/>
              <a:t>The timer down the hall…</a:t>
            </a:r>
          </a:p>
          <a:p>
            <a:pPr lvl="2"/>
            <a:endParaRPr lang="en-US" dirty="0"/>
          </a:p>
          <a:p>
            <a:pPr marL="685800" lvl="2" indent="0">
              <a:buNone/>
            </a:pPr>
            <a:endParaRPr lang="en-US" dirty="0"/>
          </a:p>
        </p:txBody>
      </p:sp>
    </p:spTree>
    <p:extLst>
      <p:ext uri="{BB962C8B-B14F-4D97-AF65-F5344CB8AC3E}">
        <p14:creationId xmlns:p14="http://schemas.microsoft.com/office/powerpoint/2010/main" val="72950899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Behaviors</a:t>
            </a:r>
          </a:p>
        </p:txBody>
      </p:sp>
      <p:sp>
        <p:nvSpPr>
          <p:cNvPr id="3" name="Content Placeholder 2"/>
          <p:cNvSpPr>
            <a:spLocks noGrp="1"/>
          </p:cNvSpPr>
          <p:nvPr>
            <p:ph sz="half" idx="1"/>
          </p:nvPr>
        </p:nvSpPr>
        <p:spPr/>
        <p:txBody>
          <a:bodyPr>
            <a:noAutofit/>
          </a:bodyPr>
          <a:lstStyle/>
          <a:p>
            <a:r>
              <a:rPr lang="en-US" dirty="0"/>
              <a:t>Externalizing</a:t>
            </a:r>
          </a:p>
          <a:p>
            <a:endParaRPr lang="en-US" dirty="0"/>
          </a:p>
          <a:p>
            <a:endParaRPr lang="en-US" dirty="0"/>
          </a:p>
          <a:p>
            <a:endParaRPr lang="en-US" dirty="0"/>
          </a:p>
          <a:p>
            <a:pPr marL="68580" indent="0">
              <a:buNone/>
            </a:pPr>
            <a:endParaRPr lang="en-US" dirty="0"/>
          </a:p>
          <a:p>
            <a:r>
              <a:rPr lang="en-US" dirty="0"/>
              <a:t>What is the communicative intent of the behavior?</a:t>
            </a:r>
          </a:p>
        </p:txBody>
      </p:sp>
      <p:sp>
        <p:nvSpPr>
          <p:cNvPr id="4" name="Content Placeholder 3"/>
          <p:cNvSpPr>
            <a:spLocks noGrp="1"/>
          </p:cNvSpPr>
          <p:nvPr>
            <p:ph sz="half" idx="2"/>
          </p:nvPr>
        </p:nvSpPr>
        <p:spPr/>
        <p:txBody>
          <a:bodyPr>
            <a:normAutofit/>
          </a:bodyPr>
          <a:lstStyle/>
          <a:p>
            <a:r>
              <a:rPr lang="en-US" dirty="0"/>
              <a:t>Internalizing</a:t>
            </a:r>
          </a:p>
          <a:p>
            <a:endParaRPr lang="en-US" dirty="0"/>
          </a:p>
          <a:p>
            <a:endParaRPr lang="en-US" dirty="0"/>
          </a:p>
          <a:p>
            <a:endParaRPr lang="en-US" dirty="0"/>
          </a:p>
          <a:p>
            <a:endParaRPr lang="en-US" dirty="0"/>
          </a:p>
          <a:p>
            <a:r>
              <a:rPr lang="en-US" dirty="0"/>
              <a:t>What purpose does the behavior serve?</a:t>
            </a:r>
          </a:p>
        </p:txBody>
      </p:sp>
    </p:spTree>
    <p:extLst>
      <p:ext uri="{BB962C8B-B14F-4D97-AF65-F5344CB8AC3E}">
        <p14:creationId xmlns:p14="http://schemas.microsoft.com/office/powerpoint/2010/main" val="76868117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a:t>
            </a:r>
          </a:p>
        </p:txBody>
      </p:sp>
      <p:sp>
        <p:nvSpPr>
          <p:cNvPr id="3" name="Content Placeholder 2"/>
          <p:cNvSpPr>
            <a:spLocks noGrp="1"/>
          </p:cNvSpPr>
          <p:nvPr>
            <p:ph sz="half" idx="1"/>
          </p:nvPr>
        </p:nvSpPr>
        <p:spPr/>
        <p:txBody>
          <a:bodyPr>
            <a:normAutofit/>
          </a:bodyPr>
          <a:lstStyle/>
          <a:p>
            <a:r>
              <a:rPr lang="en-US" dirty="0"/>
              <a:t>Where do you begin?</a:t>
            </a:r>
          </a:p>
          <a:p>
            <a:r>
              <a:rPr lang="en-US" dirty="0"/>
              <a:t>What types of consequences do you use? </a:t>
            </a:r>
          </a:p>
          <a:p>
            <a:r>
              <a:rPr lang="en-US" dirty="0"/>
              <a:t>How do they work?</a:t>
            </a:r>
          </a:p>
          <a:p>
            <a:endParaRPr lang="en-US" dirty="0"/>
          </a:p>
          <a:p>
            <a:r>
              <a:rPr lang="en-US" dirty="0"/>
              <a:t>Intrinsic vs. </a:t>
            </a:r>
            <a:r>
              <a:rPr lang="en-US" dirty="0">
                <a:hlinkClick r:id="rId3" action="ppaction://hlinkfile"/>
              </a:rPr>
              <a:t>Extrinsic</a:t>
            </a:r>
            <a:endParaRPr lang="en-US" dirty="0"/>
          </a:p>
        </p:txBody>
      </p:sp>
      <p:sp>
        <p:nvSpPr>
          <p:cNvPr id="4" name="Content Placeholder 3"/>
          <p:cNvSpPr>
            <a:spLocks noGrp="1"/>
          </p:cNvSpPr>
          <p:nvPr>
            <p:ph sz="half" idx="2"/>
          </p:nvPr>
        </p:nvSpPr>
        <p:spPr/>
        <p:txBody>
          <a:bodyPr>
            <a:normAutofit/>
          </a:bodyPr>
          <a:lstStyle/>
          <a:p>
            <a:r>
              <a:rPr lang="en-US" dirty="0"/>
              <a:t>Words you may hear…</a:t>
            </a:r>
          </a:p>
          <a:p>
            <a:pPr lvl="2"/>
            <a:r>
              <a:rPr lang="en-US" dirty="0"/>
              <a:t>Rewards</a:t>
            </a:r>
          </a:p>
          <a:p>
            <a:pPr lvl="2"/>
            <a:r>
              <a:rPr lang="en-US" dirty="0"/>
              <a:t>Punishment</a:t>
            </a:r>
          </a:p>
          <a:p>
            <a:pPr lvl="2"/>
            <a:r>
              <a:rPr lang="en-US" dirty="0"/>
              <a:t>Avoidance</a:t>
            </a:r>
          </a:p>
          <a:p>
            <a:pPr lvl="2"/>
            <a:r>
              <a:rPr lang="en-US" dirty="0"/>
              <a:t>Maintenance</a:t>
            </a:r>
          </a:p>
          <a:p>
            <a:pPr lvl="2"/>
            <a:r>
              <a:rPr lang="en-US" dirty="0"/>
              <a:t>Ignoring</a:t>
            </a:r>
          </a:p>
          <a:p>
            <a:pPr lvl="2"/>
            <a:r>
              <a:rPr lang="en-US" dirty="0"/>
              <a:t>Positive</a:t>
            </a:r>
          </a:p>
          <a:p>
            <a:pPr lvl="2"/>
            <a:r>
              <a:rPr lang="en-US" dirty="0"/>
              <a:t>Negative</a:t>
            </a:r>
          </a:p>
          <a:p>
            <a:pPr lvl="2"/>
            <a:r>
              <a:rPr lang="en-US" dirty="0"/>
              <a:t>Consistency</a:t>
            </a:r>
          </a:p>
          <a:p>
            <a:pPr lvl="2"/>
            <a:r>
              <a:rPr lang="en-US" dirty="0"/>
              <a:t>Fairness…</a:t>
            </a:r>
          </a:p>
          <a:p>
            <a:pPr lvl="3"/>
            <a:r>
              <a:rPr lang="en-US" dirty="0"/>
              <a:t>To be fair you must be unfair…thoughts?</a:t>
            </a:r>
          </a:p>
          <a:p>
            <a:pPr lvl="2"/>
            <a:endParaRPr lang="en-US" dirty="0"/>
          </a:p>
        </p:txBody>
      </p:sp>
    </p:spTree>
    <p:extLst>
      <p:ext uri="{BB962C8B-B14F-4D97-AF65-F5344CB8AC3E}">
        <p14:creationId xmlns:p14="http://schemas.microsoft.com/office/powerpoint/2010/main" val="291889949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PLEASE, PLEASE, PLEASE</a:t>
            </a:r>
          </a:p>
        </p:txBody>
      </p:sp>
      <p:sp>
        <p:nvSpPr>
          <p:cNvPr id="6" name="Content Placeholder 5"/>
          <p:cNvSpPr>
            <a:spLocks noGrp="1"/>
          </p:cNvSpPr>
          <p:nvPr>
            <p:ph idx="1"/>
          </p:nvPr>
        </p:nvSpPr>
        <p:spPr/>
        <p:txBody>
          <a:bodyPr/>
          <a:lstStyle/>
          <a:p>
            <a:r>
              <a:rPr lang="en-US" dirty="0"/>
              <a:t>TEACH beyond compliance!!!!!!!!!!!!!!</a:t>
            </a:r>
          </a:p>
          <a:p>
            <a:r>
              <a:rPr lang="en-US" dirty="0"/>
              <a:t>It is NEVER enough to just have them comply…we must work on behaviors and skills that will allow them to think about the situations they will be in throughout life!!</a:t>
            </a:r>
          </a:p>
        </p:txBody>
      </p:sp>
    </p:spTree>
    <p:extLst>
      <p:ext uri="{BB962C8B-B14F-4D97-AF65-F5344CB8AC3E}">
        <p14:creationId xmlns:p14="http://schemas.microsoft.com/office/powerpoint/2010/main" val="25679489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Creeper Van Syndrome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7800" y="1524000"/>
            <a:ext cx="6172200" cy="4629150"/>
          </a:xfrm>
        </p:spPr>
      </p:pic>
    </p:spTree>
    <p:extLst>
      <p:ext uri="{BB962C8B-B14F-4D97-AF65-F5344CB8AC3E}">
        <p14:creationId xmlns:p14="http://schemas.microsoft.com/office/powerpoint/2010/main" val="16616402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sz="4800" dirty="0"/>
              <a:t>	</a:t>
            </a:r>
            <a:r>
              <a:rPr lang="en-US" sz="4800" i="1" dirty="0"/>
              <a:t>THERE IS NO RIGHT WAY TO DO THE WRONG THING</a:t>
            </a:r>
            <a:r>
              <a:rPr lang="en-US" sz="4800" dirty="0"/>
              <a:t>.</a:t>
            </a:r>
          </a:p>
          <a:p>
            <a:pPr>
              <a:buNone/>
            </a:pPr>
            <a:r>
              <a:rPr lang="en-US" sz="4800" dirty="0"/>
              <a:t>		</a:t>
            </a:r>
            <a:r>
              <a:rPr lang="en-US" sz="3600" dirty="0"/>
              <a:t>~Martin </a:t>
            </a:r>
            <a:r>
              <a:rPr lang="en-US" sz="3600" dirty="0" err="1"/>
              <a:t>Mulei</a:t>
            </a:r>
            <a:endParaRPr lang="en-US" sz="3600" dirty="0"/>
          </a:p>
        </p:txBody>
      </p:sp>
    </p:spTree>
    <p:extLst>
      <p:ext uri="{BB962C8B-B14F-4D97-AF65-F5344CB8AC3E}">
        <p14:creationId xmlns:p14="http://schemas.microsoft.com/office/powerpoint/2010/main" val="2764048511"/>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a:t>
            </a:r>
          </a:p>
        </p:txBody>
      </p:sp>
      <p:sp>
        <p:nvSpPr>
          <p:cNvPr id="3" name="Content Placeholder 2"/>
          <p:cNvSpPr>
            <a:spLocks noGrp="1"/>
          </p:cNvSpPr>
          <p:nvPr>
            <p:ph idx="1"/>
          </p:nvPr>
        </p:nvSpPr>
        <p:spPr/>
        <p:txBody>
          <a:bodyPr/>
          <a:lstStyle/>
          <a:p>
            <a:r>
              <a:rPr lang="en-US" dirty="0"/>
              <a:t>We must change our behaviors to produce behavior changes in the students</a:t>
            </a:r>
          </a:p>
          <a:p>
            <a:r>
              <a:rPr lang="en-US" dirty="0"/>
              <a:t>We have to try new things to get them to try new things</a:t>
            </a:r>
          </a:p>
          <a:p>
            <a:r>
              <a:rPr lang="en-US" dirty="0"/>
              <a:t>We may have to leave our comfort zone to produce the behaviors we want in our students</a:t>
            </a:r>
          </a:p>
        </p:txBody>
      </p:sp>
    </p:spTree>
    <p:extLst>
      <p:ext uri="{BB962C8B-B14F-4D97-AF65-F5344CB8AC3E}">
        <p14:creationId xmlns:p14="http://schemas.microsoft.com/office/powerpoint/2010/main" val="33956466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p:txBody>
          <a:bodyPr>
            <a:normAutofit fontScale="90000"/>
          </a:bodyPr>
          <a:lstStyle/>
          <a:p>
            <a:pPr>
              <a:defRPr/>
            </a:pPr>
            <a:r>
              <a:rPr lang="en-US" sz="6000" b="1" dirty="0">
                <a:effectLst>
                  <a:outerShdw blurRad="38100" dist="38100" dir="2700000" algn="tl">
                    <a:srgbClr val="000000">
                      <a:alpha val="43137"/>
                    </a:srgbClr>
                  </a:outerShdw>
                </a:effectLst>
              </a:rPr>
              <a:t>IMPORTANT!!!!</a:t>
            </a:r>
          </a:p>
        </p:txBody>
      </p:sp>
      <p:sp>
        <p:nvSpPr>
          <p:cNvPr id="309251" name="Rectangle 3"/>
          <p:cNvSpPr>
            <a:spLocks noGrp="1" noChangeArrowheads="1"/>
          </p:cNvSpPr>
          <p:nvPr>
            <p:ph idx="1"/>
          </p:nvPr>
        </p:nvSpPr>
        <p:spPr/>
        <p:txBody>
          <a:bodyPr>
            <a:normAutofit/>
          </a:bodyPr>
          <a:lstStyle/>
          <a:p>
            <a:pPr>
              <a:defRPr/>
            </a:pPr>
            <a:r>
              <a:rPr lang="en-US" dirty="0"/>
              <a:t>The ‘one size fits all’ approach </a:t>
            </a:r>
            <a:r>
              <a:rPr lang="en-US" sz="3600" b="1" u="sng" dirty="0">
                <a:effectLst>
                  <a:outerShdw blurRad="38100" dist="38100" dir="2700000" algn="tl">
                    <a:srgbClr val="000000">
                      <a:alpha val="43137"/>
                    </a:srgbClr>
                  </a:outerShdw>
                </a:effectLst>
              </a:rPr>
              <a:t>DOES NOT</a:t>
            </a:r>
            <a:r>
              <a:rPr lang="en-US" sz="3600" b="1" dirty="0">
                <a:effectLst>
                  <a:outerShdw blurRad="38100" dist="38100" dir="2700000" algn="tl">
                    <a:srgbClr val="000000">
                      <a:alpha val="43137"/>
                    </a:srgbClr>
                  </a:outerShdw>
                </a:effectLst>
              </a:rPr>
              <a:t> </a:t>
            </a:r>
            <a:r>
              <a:rPr lang="en-US" dirty="0"/>
              <a:t>work…what works for one may not work for another…</a:t>
            </a:r>
          </a:p>
          <a:p>
            <a:pPr>
              <a:defRPr/>
            </a:pPr>
            <a:endParaRPr lang="en-US" dirty="0"/>
          </a:p>
          <a:p>
            <a:pPr>
              <a:defRPr/>
            </a:pPr>
            <a:r>
              <a:rPr lang="en-US" dirty="0"/>
              <a:t>Early intervention is the key…</a:t>
            </a:r>
          </a:p>
          <a:p>
            <a:pPr>
              <a:defRPr/>
            </a:pPr>
            <a:endParaRPr lang="en-US" dirty="0"/>
          </a:p>
          <a:p>
            <a:pPr>
              <a:defRPr/>
            </a:pPr>
            <a:r>
              <a:rPr lang="en-US" dirty="0"/>
              <a:t>Nothing takes the place of </a:t>
            </a:r>
            <a:r>
              <a:rPr lang="en-US" sz="3600" b="1" u="sng" dirty="0">
                <a:effectLst>
                  <a:outerShdw blurRad="38100" dist="38100" dir="2700000" algn="tl">
                    <a:srgbClr val="000000">
                      <a:alpha val="43137"/>
                    </a:srgbClr>
                  </a:outerShdw>
                </a:effectLst>
              </a:rPr>
              <a:t>GOOD TEACHING</a:t>
            </a:r>
            <a:r>
              <a:rPr lang="en-US" sz="3600" dirty="0">
                <a:effectLst>
                  <a:outerShdw blurRad="38100" dist="38100" dir="2700000" algn="tl">
                    <a:srgbClr val="000000">
                      <a:alpha val="43137"/>
                    </a:srgbClr>
                  </a:outerShdw>
                </a:effectLst>
              </a:rPr>
              <a:t> and </a:t>
            </a:r>
            <a:r>
              <a:rPr lang="en-US" sz="3600" b="1" u="sng" dirty="0">
                <a:effectLst>
                  <a:outerShdw blurRad="38100" dist="38100" dir="2700000" algn="tl">
                    <a:srgbClr val="000000">
                      <a:alpha val="43137"/>
                    </a:srgbClr>
                  </a:outerShdw>
                </a:effectLst>
              </a:rPr>
              <a:t>COMMON SENSE</a:t>
            </a:r>
            <a:r>
              <a:rPr lang="en-US" sz="3600" dirty="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99673551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Quote About Me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24200" y="2491880"/>
            <a:ext cx="5088731" cy="3858051"/>
          </a:xfrm>
        </p:spPr>
      </p:pic>
    </p:spTree>
    <p:extLst>
      <p:ext uri="{BB962C8B-B14F-4D97-AF65-F5344CB8AC3E}">
        <p14:creationId xmlns:p14="http://schemas.microsoft.com/office/powerpoint/2010/main" val="34068798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Advice</a:t>
            </a:r>
          </a:p>
        </p:txBody>
      </p:sp>
      <p:sp>
        <p:nvSpPr>
          <p:cNvPr id="3" name="Content Placeholder 2"/>
          <p:cNvSpPr>
            <a:spLocks noGrp="1"/>
          </p:cNvSpPr>
          <p:nvPr>
            <p:ph idx="1"/>
          </p:nvPr>
        </p:nvSpPr>
        <p:spPr>
          <a:xfrm>
            <a:off x="1043492" y="2323652"/>
            <a:ext cx="6777317" cy="3924748"/>
          </a:xfrm>
        </p:spPr>
        <p:txBody>
          <a:bodyPr>
            <a:normAutofit/>
          </a:bodyPr>
          <a:lstStyle/>
          <a:p>
            <a:pPr marL="68580" indent="0">
              <a:buNone/>
            </a:pPr>
            <a:r>
              <a:rPr lang="en-US" sz="2800" dirty="0"/>
              <a:t>Life should NOT be a journey to the grave with the intention of arriving safely in an attractive and well preserved body, but rather to skid in sideways, favorite food in one hand, and your favorite drink in the other, body thoroughly used up, totally worn out and screaming… </a:t>
            </a:r>
          </a:p>
          <a:p>
            <a:pPr marL="68580" indent="0">
              <a:buNone/>
            </a:pPr>
            <a:r>
              <a:rPr lang="en-US" sz="2800" b="1" i="1" dirty="0"/>
              <a:t>“WOO HOO, what a ride!”</a:t>
            </a:r>
            <a:r>
              <a:rPr lang="en-US" sz="2800" dirty="0"/>
              <a:t>  </a:t>
            </a:r>
          </a:p>
          <a:p>
            <a:pPr marL="68580" indent="0">
              <a:buNone/>
            </a:pPr>
            <a:endParaRPr lang="en-US" dirty="0"/>
          </a:p>
        </p:txBody>
      </p:sp>
    </p:spTree>
    <p:extLst>
      <p:ext uri="{BB962C8B-B14F-4D97-AF65-F5344CB8AC3E}">
        <p14:creationId xmlns:p14="http://schemas.microsoft.com/office/powerpoint/2010/main" val="287612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696200" cy="1066800"/>
          </a:xfrm>
        </p:spPr>
        <p:txBody>
          <a:bodyPr/>
          <a:lstStyle/>
          <a:p>
            <a:pPr>
              <a:defRPr/>
            </a:pPr>
            <a:r>
              <a:rPr lang="en-US" dirty="0"/>
              <a:t>Welcome and Introductions</a:t>
            </a:r>
          </a:p>
        </p:txBody>
      </p:sp>
      <p:sp>
        <p:nvSpPr>
          <p:cNvPr id="3" name="Content Placeholder 2"/>
          <p:cNvSpPr>
            <a:spLocks noGrp="1"/>
          </p:cNvSpPr>
          <p:nvPr>
            <p:ph idx="1"/>
          </p:nvPr>
        </p:nvSpPr>
        <p:spPr/>
        <p:txBody>
          <a:bodyPr/>
          <a:lstStyle/>
          <a:p>
            <a:pPr>
              <a:defRPr/>
            </a:pPr>
            <a:r>
              <a:rPr lang="en-US" dirty="0"/>
              <a:t>Expectations for our time together…</a:t>
            </a:r>
          </a:p>
          <a:p>
            <a:pPr lvl="1">
              <a:defRPr/>
            </a:pPr>
            <a:r>
              <a:rPr lang="en-US" dirty="0"/>
              <a:t>Blanket Apology </a:t>
            </a:r>
            <a:r>
              <a:rPr lang="en-US" dirty="0">
                <a:sym typeface="Wingdings" pitchFamily="2" charset="2"/>
              </a:rPr>
              <a:t></a:t>
            </a:r>
          </a:p>
          <a:p>
            <a:pPr lvl="1">
              <a:defRPr/>
            </a:pPr>
            <a:r>
              <a:rPr lang="en-US" dirty="0">
                <a:sym typeface="Wingdings" pitchFamily="2" charset="2"/>
              </a:rPr>
              <a:t>Cell phones…</a:t>
            </a:r>
            <a:r>
              <a:rPr lang="en-US" dirty="0" err="1">
                <a:sym typeface="Wingdings" pitchFamily="2" charset="2"/>
              </a:rPr>
              <a:t>iPads</a:t>
            </a:r>
            <a:r>
              <a:rPr lang="en-US" dirty="0">
                <a:sym typeface="Wingdings" pitchFamily="2" charset="2"/>
              </a:rPr>
              <a:t>…iPods…laptops…etc.</a:t>
            </a:r>
          </a:p>
          <a:p>
            <a:pPr lvl="1">
              <a:defRPr/>
            </a:pPr>
            <a:r>
              <a:rPr lang="en-US" dirty="0">
                <a:sym typeface="Wingdings" pitchFamily="2" charset="2"/>
              </a:rPr>
              <a:t>Talking</a:t>
            </a:r>
          </a:p>
          <a:p>
            <a:pPr lvl="1">
              <a:defRPr/>
            </a:pPr>
            <a:r>
              <a:rPr lang="en-US" dirty="0">
                <a:sym typeface="Wingdings" pitchFamily="2" charset="2"/>
              </a:rPr>
              <a:t>Enjoying yourself</a:t>
            </a:r>
          </a:p>
          <a:p>
            <a:pPr lvl="1">
              <a:defRPr/>
            </a:pPr>
            <a:r>
              <a:rPr lang="en-US" dirty="0">
                <a:sym typeface="Wingdings" pitchFamily="2" charset="2"/>
              </a:rPr>
              <a:t>Learning</a:t>
            </a:r>
          </a:p>
          <a:p>
            <a:pPr lvl="1">
              <a:defRPr/>
            </a:pPr>
            <a:r>
              <a:rPr lang="en-US" dirty="0">
                <a:sym typeface="Wingdings" pitchFamily="2" charset="2"/>
                <a:hlinkClick r:id="rId3" action="ppaction://hlinkfile"/>
              </a:rPr>
              <a:t>Laughing</a:t>
            </a:r>
            <a:endParaRPr lang="en-US" dirty="0">
              <a:sym typeface="Wingdings" pitchFamily="2" charset="2"/>
            </a:endParaRPr>
          </a:p>
          <a:p>
            <a:pPr lvl="1">
              <a:buFont typeface="Wingdings" pitchFamily="2" charset="2"/>
              <a:buNone/>
              <a:defRPr/>
            </a:pPr>
            <a:endParaRPr lang="en-US" dirty="0"/>
          </a:p>
        </p:txBody>
      </p:sp>
    </p:spTree>
    <p:extLst>
      <p:ext uri="{BB962C8B-B14F-4D97-AF65-F5344CB8AC3E}">
        <p14:creationId xmlns:p14="http://schemas.microsoft.com/office/powerpoint/2010/main" val="294051666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fontAlgn="auto" hangingPunct="1">
              <a:spcAft>
                <a:spcPts val="0"/>
              </a:spcAft>
              <a:defRPr/>
            </a:pPr>
            <a:r>
              <a:rPr lang="en-US">
                <a:solidFill>
                  <a:schemeClr val="accent1">
                    <a:lumMod val="75000"/>
                  </a:schemeClr>
                </a:solidFill>
              </a:rPr>
              <a:t>To Begin…</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dirty="0"/>
              <a:t>The first thing…professional judgment (aka common sense)</a:t>
            </a:r>
          </a:p>
          <a:p>
            <a:pPr eaLnBrk="1" fontAlgn="auto" hangingPunct="1">
              <a:spcAft>
                <a:spcPts val="0"/>
              </a:spcAft>
              <a:defRPr/>
            </a:pPr>
            <a:endParaRPr lang="en-US" dirty="0"/>
          </a:p>
          <a:p>
            <a:pPr eaLnBrk="1" fontAlgn="auto" hangingPunct="1">
              <a:spcAft>
                <a:spcPts val="0"/>
              </a:spcAft>
              <a:defRPr/>
            </a:pPr>
            <a:r>
              <a:rPr lang="en-US" dirty="0"/>
              <a:t>Everyone has the ability to help a child…but sometimes the problem is wanting to help a child (failure is usually the fear)</a:t>
            </a:r>
          </a:p>
          <a:p>
            <a:pPr eaLnBrk="1" fontAlgn="auto" hangingPunct="1">
              <a:spcAft>
                <a:spcPts val="0"/>
              </a:spcAft>
              <a:defRPr/>
            </a:pPr>
            <a:endParaRPr lang="en-US" dirty="0"/>
          </a:p>
          <a:p>
            <a:pPr eaLnBrk="1" fontAlgn="auto" hangingPunct="1">
              <a:spcAft>
                <a:spcPts val="0"/>
              </a:spcAft>
              <a:defRPr/>
            </a:pPr>
            <a:endParaRPr lang="en-US" dirty="0"/>
          </a:p>
          <a:p>
            <a:pPr marL="68580" indent="0" eaLnBrk="1" fontAlgn="auto" hangingPunct="1">
              <a:spcAft>
                <a:spcPts val="0"/>
              </a:spcAft>
              <a:buFont typeface="Arial" pitchFamily="34" charset="0"/>
              <a:buNone/>
              <a:defRPr/>
            </a:pPr>
            <a:endParaRPr lang="en-US" dirty="0"/>
          </a:p>
        </p:txBody>
      </p:sp>
    </p:spTree>
    <p:extLst>
      <p:ext uri="{BB962C8B-B14F-4D97-AF65-F5344CB8AC3E}">
        <p14:creationId xmlns:p14="http://schemas.microsoft.com/office/powerpoint/2010/main" val="3121776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685800" y="533400"/>
            <a:ext cx="7024744" cy="1143000"/>
          </a:xfrm>
        </p:spPr>
        <p:txBody>
          <a:bodyPr/>
          <a:lstStyle/>
          <a:p>
            <a:r>
              <a:rPr lang="en-US" dirty="0"/>
              <a:t>Some Things to Consider</a:t>
            </a:r>
          </a:p>
        </p:txBody>
      </p:sp>
      <p:sp>
        <p:nvSpPr>
          <p:cNvPr id="100356" name="Content Placeholder 3"/>
          <p:cNvSpPr>
            <a:spLocks noGrp="1"/>
          </p:cNvSpPr>
          <p:nvPr>
            <p:ph sz="half" idx="1"/>
          </p:nvPr>
        </p:nvSpPr>
        <p:spPr>
          <a:xfrm>
            <a:off x="4800600" y="1905000"/>
            <a:ext cx="3581400" cy="4343400"/>
          </a:xfrm>
          <a:prstGeom prst="rect">
            <a:avLst/>
          </a:prstGeom>
        </p:spPr>
        <p:txBody>
          <a:bodyPr/>
          <a:lstStyle/>
          <a:p>
            <a:r>
              <a:rPr lang="en-US" dirty="0"/>
              <a:t>FAIR vs. EQUAL</a:t>
            </a:r>
          </a:p>
          <a:p>
            <a:pPr lvl="1"/>
            <a:r>
              <a:rPr lang="en-US" dirty="0"/>
              <a:t>To be fair we have to be “unfair”…deal with it!!!</a:t>
            </a:r>
          </a:p>
        </p:txBody>
      </p:sp>
      <p:sp>
        <p:nvSpPr>
          <p:cNvPr id="100355" name="Content Placeholder 2"/>
          <p:cNvSpPr>
            <a:spLocks noGrp="1"/>
          </p:cNvSpPr>
          <p:nvPr>
            <p:ph sz="half" idx="2"/>
          </p:nvPr>
        </p:nvSpPr>
        <p:spPr>
          <a:xfrm>
            <a:off x="990600" y="1905000"/>
            <a:ext cx="3581400" cy="4343400"/>
          </a:xfrm>
          <a:prstGeom prst="rect">
            <a:avLst/>
          </a:prstGeom>
        </p:spPr>
        <p:txBody>
          <a:bodyPr/>
          <a:lstStyle/>
          <a:p>
            <a:r>
              <a:rPr lang="en-US" dirty="0"/>
              <a:t>NO MORE “TOXIC SUPPORT”!!!!</a:t>
            </a:r>
          </a:p>
          <a:p>
            <a:pPr lvl="1"/>
            <a:r>
              <a:rPr lang="en-US" dirty="0"/>
              <a:t>When you do something for someone that they can do for themselves.</a:t>
            </a:r>
          </a:p>
        </p:txBody>
      </p:sp>
    </p:spTree>
    <p:extLst>
      <p:ext uri="{BB962C8B-B14F-4D97-AF65-F5344CB8AC3E}">
        <p14:creationId xmlns:p14="http://schemas.microsoft.com/office/powerpoint/2010/main" val="697643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1371600"/>
            <a:ext cx="7010400" cy="5285842"/>
          </a:xfrm>
        </p:spPr>
      </p:pic>
    </p:spTree>
    <p:extLst>
      <p:ext uri="{BB962C8B-B14F-4D97-AF65-F5344CB8AC3E}">
        <p14:creationId xmlns:p14="http://schemas.microsoft.com/office/powerpoint/2010/main" val="3446742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b="1" dirty="0">
                <a:effectLst>
                  <a:outerShdw blurRad="38100" dist="38100" dir="2700000" algn="tl">
                    <a:srgbClr val="000000">
                      <a:alpha val="43137"/>
                    </a:srgbClr>
                  </a:outerShdw>
                </a:effectLst>
              </a:rPr>
              <a:t>The MOST Important Thing to Remember!!!!!!!!!!!!</a:t>
            </a:r>
          </a:p>
        </p:txBody>
      </p:sp>
      <p:sp>
        <p:nvSpPr>
          <p:cNvPr id="6" name="Content Placeholder 5"/>
          <p:cNvSpPr>
            <a:spLocks noGrp="1"/>
          </p:cNvSpPr>
          <p:nvPr>
            <p:ph idx="1"/>
          </p:nvPr>
        </p:nvSpPr>
        <p:spPr>
          <a:xfrm>
            <a:off x="1043492" y="2323652"/>
            <a:ext cx="7338508" cy="3508977"/>
          </a:xfrm>
        </p:spPr>
        <p:txBody>
          <a:bodyPr/>
          <a:lstStyle/>
          <a:p>
            <a:endParaRPr lang="en-US" dirty="0"/>
          </a:p>
          <a:p>
            <a:endParaRPr lang="en-US" dirty="0"/>
          </a:p>
          <a:p>
            <a:endParaRPr lang="en-US" dirty="0"/>
          </a:p>
          <a:p>
            <a:r>
              <a:rPr lang="en-US" sz="3600" dirty="0"/>
              <a:t>We are in a marathon… NOT a sprint!!</a:t>
            </a:r>
          </a:p>
          <a:p>
            <a:endParaRPr lang="en-US" dirty="0"/>
          </a:p>
        </p:txBody>
      </p:sp>
    </p:spTree>
    <p:extLst>
      <p:ext uri="{BB962C8B-B14F-4D97-AF65-F5344CB8AC3E}">
        <p14:creationId xmlns:p14="http://schemas.microsoft.com/office/powerpoint/2010/main" val="38262308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utism Spectrum Disorders 101…102…103&amp;quot;&quot;/&gt;&lt;property id=&quot;20307&quot; value=&quot;256&quot;/&gt;&lt;/object&gt;&lt;object type=&quot;3&quot; unique_id=&quot;10005&quot;&gt;&lt;property id=&quot;20148&quot; value=&quot;5&quot;/&gt;&lt;property id=&quot;20300&quot; value=&quot;Slide 2&quot;/&gt;&lt;property id=&quot;20307&quot; value=&quot;308&quot;/&gt;&lt;/object&gt;&lt;object type=&quot;3&quot; unique_id=&quot;10006&quot;&gt;&lt;property id=&quot;20148&quot; value=&quot;5&quot;/&gt;&lt;property id=&quot;20300&quot; value=&quot;Slide 3 - &amp;quot;Just because the child does not eat his vegetables when he is 3, doesn’t give you eye contact every time you expect&quot;/&gt;&lt;property id=&quot;20307&quot; value=&quot;307&quot;/&gt;&lt;/object&gt;&lt;object type=&quot;3&quot; unique_id=&quot;10007&quot;&gt;&lt;property id=&quot;20148&quot; value=&quot;5&quot;/&gt;&lt;property id=&quot;20300&quot; value=&quot;Slide 5 - &amp;quot;Who Am I?&amp;quot;&quot;/&gt;&lt;property id=&quot;20307&quot; value=&quot;259&quot;/&gt;&lt;/object&gt;&lt;object type=&quot;3&quot; unique_id=&quot;10008&quot;&gt;&lt;property id=&quot;20148&quot; value=&quot;5&quot;/&gt;&lt;property id=&quot;20300&quot; value=&quot;Slide 6 - &amp;quot;Welcome and Introductions&amp;quot;&quot;/&gt;&lt;property id=&quot;20307&quot; value=&quot;260&quot;/&gt;&lt;/object&gt;&lt;object type=&quot;3&quot; unique_id=&quot;10009&quot;&gt;&lt;property id=&quot;20148&quot; value=&quot;5&quot;/&gt;&lt;property id=&quot;20300&quot; value=&quot;Slide 7 - &amp;quot;To Begin…&amp;quot;&quot;/&gt;&lt;property id=&quot;20307&quot; value=&quot;262&quot;/&gt;&lt;/object&gt;&lt;object type=&quot;3&quot; unique_id=&quot;10010&quot;&gt;&lt;property id=&quot;20148&quot; value=&quot;5&quot;/&gt;&lt;property id=&quot;20300&quot; value=&quot;Slide 13 - &amp;quot;What Have You Heard?&amp;quot;&quot;/&gt;&lt;property id=&quot;20307&quot; value=&quot;257&quot;/&gt;&lt;/object&gt;&lt;object type=&quot;3&quot; unique_id=&quot;10011&quot;&gt;&lt;property id=&quot;20148&quot; value=&quot;5&quot;/&gt;&lt;property id=&quot;20300&quot; value=&quot;Slide 12 - &amp;quot;It’s the first day of school and……….&amp;quot;&quot;/&gt;&lt;property id=&quot;20307&quot; value=&quot;306&quot;/&gt;&lt;/object&gt;&lt;object type=&quot;3&quot; unique_id=&quot;10012&quot;&gt;&lt;property id=&quot;20148&quot; value=&quot;5&quot;/&gt;&lt;property id=&quot;20300&quot; value=&quot;Slide 14 - &amp;quot;What Are We Looking For?&amp;quot;&quot;/&gt;&lt;property id=&quot;20307&quot; value=&quot;305&quot;/&gt;&lt;/object&gt;&lt;object type=&quot;3&quot; unique_id=&quot;10013&quot;&gt;&lt;property id=&quot;20148&quot; value=&quot;5&quot;/&gt;&lt;property id=&quot;20300&quot; value=&quot;Slide 15 - &amp;quot;What’s Happening&amp;quot;&quot;/&gt;&lt;property id=&quot;20307&quot; value=&quot;272&quot;/&gt;&lt;/object&gt;&lt;object type=&quot;3&quot; unique_id=&quot;10015&quot;&gt;&lt;property id=&quot;20148&quot; value=&quot;5&quot;/&gt;&lt;property id=&quot;20300&quot; value=&quot;Slide 17 - &amp;quot;Gen. Ed…&amp;quot;&quot;/&gt;&lt;property id=&quot;20307&quot; value=&quot;274&quot;/&gt;&lt;/object&gt;&lt;object type=&quot;3&quot; unique_id=&quot;10019&quot;&gt;&lt;property id=&quot;20148&quot; value=&quot;5&quot;/&gt;&lt;property id=&quot;20300&quot; value=&quot;Slide 19 - &amp;quot;And now…&amp;quot;&quot;/&gt;&lt;property id=&quot;20307&quot; value=&quot;265&quot;/&gt;&lt;/object&gt;&lt;object type=&quot;3&quot; unique_id=&quot;10020&quot;&gt;&lt;property id=&quot;20148&quot; value=&quot;5&quot;/&gt;&lt;property id=&quot;20300&quot; value=&quot;Slide 20 - &amp;quot;How Do You Feel?&amp;quot;&quot;/&gt;&lt;property id=&quot;20307&quot; value=&quot;266&quot;/&gt;&lt;/object&gt;&lt;object type=&quot;3&quot; unique_id=&quot;10021&quot;&gt;&lt;property id=&quot;20148&quot; value=&quot;5&quot;/&gt;&lt;property id=&quot;20300&quot; value=&quot;Slide 21 - &amp;quot;Sensory Processing&amp;quot;&quot;/&gt;&lt;property id=&quot;20307&quot; value=&quot;312&quot;/&gt;&lt;/object&gt;&lt;object type=&quot;3&quot; unique_id=&quot;10022&quot;&gt;&lt;property id=&quot;20148&quot; value=&quot;5&quot;/&gt;&lt;property id=&quot;20300&quot; value=&quot;Slide 22 - &amp;quot;What Does It Feel Like?&amp;quot;&quot;/&gt;&lt;property id=&quot;20307&quot; value=&quot;329&quot;/&gt;&lt;/object&gt;&lt;object type=&quot;3&quot; unique_id=&quot;10025&quot;&gt;&lt;property id=&quot;20148&quot; value=&quot;5&quot;/&gt;&lt;property id=&quot;20300&quot; value=&quot;Slide 29 - &amp;quot;And Now…&amp;quot;&quot;/&gt;&lt;property id=&quot;20307&quot; value=&quot;313&quot;/&gt;&lt;/object&gt;&lt;object type=&quot;3&quot; unique_id=&quot;10026&quot;&gt;&lt;property id=&quot;20148&quot; value=&quot;5&quot;/&gt;&lt;property id=&quot;20300&quot; value=&quot;Slide 31 - &amp;quot;Behavior&amp;quot;&quot;/&gt;&lt;property id=&quot;20307&quot; value=&quot;314&quot;/&gt;&lt;/object&gt;&lt;object type=&quot;3&quot; unique_id=&quot;10027&quot;&gt;&lt;property id=&quot;20148&quot; value=&quot;5&quot;/&gt;&lt;property id=&quot;20300&quot; value=&quot;Slide 32 - &amp;quot;Functions of Behavior&amp;quot;&quot;/&gt;&lt;property id=&quot;20307&quot; value=&quot;315&quot;/&gt;&lt;/object&gt;&lt;object type=&quot;3&quot; unique_id=&quot;10029&quot;&gt;&lt;property id=&quot;20148&quot; value=&quot;5&quot;/&gt;&lt;property id=&quot;20300&quot; value=&quot;Slide 33 - &amp;quot;The Million Dollar Question…&amp;quot;&quot;/&gt;&lt;property id=&quot;20307&quot; value=&quot;316&quot;/&gt;&lt;/object&gt;&lt;object type=&quot;3&quot; unique_id=&quot;10030&quot;&gt;&lt;property id=&quot;20148&quot; value=&quot;5&quot;/&gt;&lt;property id=&quot;20300&quot; value=&quot;Slide 34 - &amp;quot;Remember . . . &amp;quot;&quot;/&gt;&lt;property id=&quot;20307&quot; value=&quot;317&quot;/&gt;&lt;/object&gt;&lt;object type=&quot;3&quot; unique_id=&quot;10031&quot;&gt;&lt;property id=&quot;20148&quot; value=&quot;5&quot;/&gt;&lt;property id=&quot;20300&quot; value=&quot;Slide 35 - &amp;quot;And Now…&amp;quot;&quot;/&gt;&lt;property id=&quot;20307&quot; value=&quot;318&quot;/&gt;&lt;/object&gt;&lt;object type=&quot;3&quot; unique_id=&quot;10032&quot;&gt;&lt;property id=&quot;20148&quot; value=&quot;5&quot;/&gt;&lt;property id=&quot;20300&quot; value=&quot;Slide 36 - &amp;quot;Clear Expectations&amp;quot;&quot;/&gt;&lt;property id=&quot;20307&quot; value=&quot;319&quot;/&gt;&lt;/object&gt;&lt;object type=&quot;3&quot; unique_id=&quot;10033&quot;&gt;&lt;property id=&quot;20148&quot; value=&quot;5&quot;/&gt;&lt;property id=&quot;20300&quot; value=&quot;Slide 38 - &amp;quot;…but he/she is not behaving!!!&amp;quot;&quot;/&gt;&lt;property id=&quot;20307&quot; value=&quot;320&quot;/&gt;&lt;/object&gt;&lt;object type=&quot;3&quot; unique_id=&quot;10034&quot;&gt;&lt;property id=&quot;20148&quot; value=&quot;5&quot;/&gt;&lt;property id=&quot;20300&quot; value=&quot;Slide 39&quot;/&gt;&lt;property id=&quot;20307&quot; value=&quot;321&quot;/&gt;&lt;/object&gt;&lt;object type=&quot;3&quot; unique_id=&quot;10035&quot;&gt;&lt;property id=&quot;20148&quot; value=&quot;5&quot;/&gt;&lt;property id=&quot;20300&quot; value=&quot;Slide 40 - &amp;quot;The ABC’s&amp;quot;&quot;/&gt;&lt;property id=&quot;20307&quot; value=&quot;322&quot;/&gt;&lt;/object&gt;&lt;object type=&quot;3&quot; unique_id=&quot;10036&quot;&gt;&lt;property id=&quot;20148&quot; value=&quot;5&quot;/&gt;&lt;property id=&quot;20300&quot; value=&quot;Slide 41 - &amp;quot;Antecedents&amp;quot;&quot;/&gt;&lt;property id=&quot;20307&quot; value=&quot;323&quot;/&gt;&lt;/object&gt;&lt;object type=&quot;3&quot; unique_id=&quot;10037&quot;&gt;&lt;property id=&quot;20148&quot; value=&quot;5&quot;/&gt;&lt;property id=&quot;20300&quot; value=&quot;Slide 42 - &amp;quot;Behaviors&amp;quot;&quot;/&gt;&lt;property id=&quot;20307&quot; value=&quot;324&quot;/&gt;&lt;/object&gt;&lt;object type=&quot;3&quot; unique_id=&quot;10038&quot;&gt;&lt;property id=&quot;20148&quot; value=&quot;5&quot;/&gt;&lt;property id=&quot;20300&quot; value=&quot;Slide 43 - &amp;quot;Consequences&amp;quot;&quot;/&gt;&lt;property id=&quot;20307&quot; value=&quot;325&quot;/&gt;&lt;/object&gt;&lt;object type=&quot;3&quot; unique_id=&quot;10039&quot;&gt;&lt;property id=&quot;20148&quot; value=&quot;5&quot;/&gt;&lt;property id=&quot;20300&quot; value=&quot;Slide 44 - &amp;quot;Data Collection&amp;quot;&quot;/&gt;&lt;property id=&quot;20307&quot; value=&quot;326&quot;/&gt;&lt;/object&gt;&lt;object type=&quot;3&quot; unique_id=&quot;10040&quot;&gt;&lt;property id=&quot;20148&quot; value=&quot;5&quot;/&gt;&lt;property id=&quot;20300&quot; value=&quot;Slide 45 - &amp;quot;Now the 123’s&amp;quot;&quot;/&gt;&lt;property id=&quot;20307&quot; value=&quot;327&quot;/&gt;&lt;/object&gt;&lt;object type=&quot;3&quot; unique_id=&quot;10041&quot;&gt;&lt;property id=&quot;20148&quot; value=&quot;5&quot;/&gt;&lt;property id=&quot;20300&quot; value=&quot;Slide 46 - &amp;quot;PLEASE, PLEASE, PLEASE&amp;quot;&quot;/&gt;&lt;property id=&quot;20307&quot; value=&quot;328&quot;/&gt;&lt;/object&gt;&lt;object type=&quot;3&quot; unique_id=&quot;10042&quot;&gt;&lt;property id=&quot;20148&quot; value=&quot;5&quot;/&gt;&lt;property id=&quot;20300&quot; value=&quot;Slide 23 - &amp;quot;Interventions, Adaptations, and Strategies&amp;quot;&quot;/&gt;&lt;property id=&quot;20307&quot; value=&quot;311&quot;/&gt;&lt;/object&gt;&lt;object type=&quot;3&quot; unique_id=&quot;10043&quot;&gt;&lt;property id=&quot;20148&quot; value=&quot;5&quot;/&gt;&lt;property id=&quot;20300&quot; value=&quot;Slide 24 - &amp;quot;Communication&amp;quot;&quot;/&gt;&lt;property id=&quot;20307&quot; value=&quot;269&quot;/&gt;&lt;/object&gt;&lt;object type=&quot;3&quot; unique_id=&quot;10044&quot;&gt;&lt;property id=&quot;20148&quot; value=&quot;5&quot;/&gt;&lt;property id=&quot;20300&quot; value=&quot;Slide 25 - &amp;quot;Structure&amp;quot;&quot;/&gt;&lt;property id=&quot;20307&quot; value=&quot;270&quot;/&gt;&lt;/object&gt;&lt;object type=&quot;3&quot; unique_id=&quot;10045&quot;&gt;&lt;property id=&quot;20148&quot; value=&quot;5&quot;/&gt;&lt;property id=&quot;20300&quot; value=&quot;Slide 26 - &amp;quot;Social-Emotional&amp;quot;&quot;/&gt;&lt;property id=&quot;20307&quot; value=&quot;271&quot;/&gt;&lt;/object&gt;&lt;object type=&quot;3&quot; unique_id=&quot;10047&quot;&gt;&lt;property id=&quot;20148&quot; value=&quot;5&quot;/&gt;&lt;property id=&quot;20300&quot; value=&quot;Slide 48&quot;/&gt;&lt;property id=&quot;20307&quot; value=&quot;276&quot;/&gt;&lt;/object&gt;&lt;object type=&quot;3&quot; unique_id=&quot;10049&quot;&gt;&lt;property id=&quot;20148&quot; value=&quot;5&quot;/&gt;&lt;property id=&quot;20300&quot; value=&quot;Slide 49 - &amp;quot;IMPORTANT!!!!&amp;quot;&quot;/&gt;&lt;property id=&quot;20307&quot; value=&quot;298&quot;/&gt;&lt;/object&gt;&lt;object type=&quot;3&quot; unique_id=&quot;10051&quot;&gt;&lt;property id=&quot;20148&quot; value=&quot;5&quot;/&gt;&lt;property id=&quot;20300&quot; value=&quot;Slide 50 - &amp;quot;My Advice&amp;quot;&quot;/&gt;&lt;property id=&quot;20307&quot; value=&quot;303&quot;/&gt;&lt;/object&gt;&lt;object type=&quot;3&quot; unique_id=&quot;10504&quot;&gt;&lt;property id=&quot;20148&quot; value=&quot;5&quot;/&gt;&lt;property id=&quot;20300&quot; value=&quot;Slide 37 - &amp;quot;Have Expectations Been Taught…Again and Again&amp;quot;&quot;/&gt;&lt;property id=&quot;20307&quot; value=&quot;334&quot;/&gt;&lt;/object&gt;&lt;object type=&quot;3&quot; unique_id=&quot;10769&quot;&gt;&lt;property id=&quot;20148&quot; value=&quot;5&quot;/&gt;&lt;property id=&quot;20300&quot; value=&quot;Slide 28 - &amp;quot;Something to think about…&amp;quot;&quot;/&gt;&lt;property id=&quot;20307&quot; value=&quot;337&quot;/&gt;&lt;/object&gt;&lt;object type=&quot;3&quot; unique_id=&quot;10874&quot;&gt;&lt;property id=&quot;20148&quot; value=&quot;5&quot;/&gt;&lt;property id=&quot;20300&quot; value=&quot;Slide 16 - &amp;quot;Can Do vs. Can’t Do vs. WON’T DO&amp;quot;&quot;/&gt;&lt;property id=&quot;20307&quot; value=&quot;340&quot;/&gt;&lt;/object&gt;&lt;object type=&quot;3&quot; unique_id=&quot;11135&quot;&gt;&lt;property id=&quot;20148&quot; value=&quot;5&quot;/&gt;&lt;property id=&quot;20300&quot; value=&quot;Slide 8 - &amp;quot;Some Things to Consider&amp;quot;&quot;/&gt;&lt;property id=&quot;20307&quot; value=&quot;341&quot;/&gt;&lt;/object&gt;&lt;object type=&quot;3&quot; unique_id=&quot;11136&quot;&gt;&lt;property id=&quot;20148&quot; value=&quot;5&quot;/&gt;&lt;property id=&quot;20300&quot; value=&quot;Slide 9 - &amp;quot;Some Things to Consider&amp;quot;&quot;/&gt;&lt;property id=&quot;20307&quot; value=&quot;342&quot;/&gt;&lt;/object&gt;&lt;object type=&quot;3&quot; unique_id=&quot;11137&quot;&gt;&lt;property id=&quot;20148&quot; value=&quot;5&quot;/&gt;&lt;property id=&quot;20300&quot; value=&quot;Slide 10 - &amp;quot;Some Things to Consider&amp;quot;&quot;/&gt;&lt;property id=&quot;20307&quot; value=&quot;343&quot;/&gt;&lt;/object&gt;&lt;object type=&quot;3&quot; unique_id=&quot;11251&quot;&gt;&lt;property id=&quot;20148&quot; value=&quot;5&quot;/&gt;&lt;property id=&quot;20300&quot; value=&quot;Slide 11 - &amp;quot;The MOST Important Thing to Remember!!!!!!!!!!!!&amp;quot;&quot;/&gt;&lt;property id=&quot;20307&quot; value=&quot;345&quot;/&gt;&lt;/object&gt;&lt;object type=&quot;3&quot; unique_id=&quot;11528&quot;&gt;&lt;property id=&quot;20148&quot; value=&quot;5&quot;/&gt;&lt;property id=&quot;20300&quot; value=&quot;Slide 4 - &amp;quot;Who Are You?&amp;quot;&quot;/&gt;&lt;property id=&quot;20307&quot; value=&quot;346&quot;/&gt;&lt;/object&gt;&lt;object type=&quot;3&quot; unique_id=&quot;11529&quot;&gt;&lt;property id=&quot;20148&quot; value=&quot;5&quot;/&gt;&lt;property id=&quot;20300&quot; value=&quot;Slide 47 - &amp;quot;Creeper Van Syndrome&amp;quot;&quot;/&gt;&lt;property id=&quot;20307&quot; value=&quot;347&quot;/&gt;&lt;/object&gt;&lt;object type=&quot;3&quot; unique_id=&quot;11963&quot;&gt;&lt;property id=&quot;20148&quot; value=&quot;5&quot;/&gt;&lt;property id=&quot;20300&quot; value=&quot;Slide 18 - &amp;quot;My First Day&amp;quot;&quot;/&gt;&lt;property id=&quot;20307&quot; value=&quot;348&quot;/&gt;&lt;/object&gt;&lt;object type=&quot;3&quot; unique_id=&quot;12130&quot;&gt;&lt;property id=&quot;20148&quot; value=&quot;5&quot;/&gt;&lt;property id=&quot;20300&quot; value=&quot;Slide 30 - &amp;quot;Have you ever had one of those days???&amp;quot;&quot;/&gt;&lt;property id=&quot;20307&quot; value=&quot;350&quot;/&gt;&lt;/object&gt;&lt;object type=&quot;3&quot; unique_id=&quot;12299&quot;&gt;&lt;property id=&quot;20148&quot; value=&quot;5&quot;/&gt;&lt;property id=&quot;20300&quot; value=&quot;Slide 27&quot;/&gt;&lt;property id=&quot;20307&quot; value=&quot;352&quot;/&gt;&lt;/object&gt;&lt;object type=&quot;3&quot; unique_id=&quot;12354&quot;&gt;&lt;property id=&quot;20148&quot; value=&quot;5&quot;/&gt;&lt;property id=&quot;20300&quot; value=&quot;Slide 51 - &amp;quot;Thank you!!!&amp;quot;&quot;/&gt;&lt;property id=&quot;20307&quot; value=&quot;353&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3486</TotalTime>
  <Words>1407</Words>
  <Application>Microsoft Macintosh PowerPoint</Application>
  <PresentationFormat>On-screen Show (4:3)</PresentationFormat>
  <Paragraphs>221</Paragraphs>
  <Slides>40</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Wingdings</vt:lpstr>
      <vt:lpstr>Clarity</vt:lpstr>
      <vt:lpstr>Autism Spectrum Disorder 101…102…103</vt:lpstr>
      <vt:lpstr>Who Are You?</vt:lpstr>
      <vt:lpstr>Who Am I?</vt:lpstr>
      <vt:lpstr>A Quote About Me</vt:lpstr>
      <vt:lpstr>Welcome and Introductions</vt:lpstr>
      <vt:lpstr>To Begin…</vt:lpstr>
      <vt:lpstr>Some Things to Consider</vt:lpstr>
      <vt:lpstr>PowerPoint Presentation</vt:lpstr>
      <vt:lpstr>The MOST Important Thing to Remember!!!!!!!!!!!!</vt:lpstr>
      <vt:lpstr>Tomorrow you come to school……….</vt:lpstr>
      <vt:lpstr>Gen. Ed…</vt:lpstr>
      <vt:lpstr>My First Day</vt:lpstr>
      <vt:lpstr>And now…</vt:lpstr>
      <vt:lpstr>How Do You Feel?</vt:lpstr>
      <vt:lpstr>Sensory Processing</vt:lpstr>
      <vt:lpstr>What Does It Feel Like?</vt:lpstr>
      <vt:lpstr>You Absolutely Must Have…</vt:lpstr>
      <vt:lpstr>Communication</vt:lpstr>
      <vt:lpstr>Structure/Routines</vt:lpstr>
      <vt:lpstr>Social-Emotional</vt:lpstr>
      <vt:lpstr>Social Skills…</vt:lpstr>
      <vt:lpstr>Activities!!!!</vt:lpstr>
      <vt:lpstr>And Now…</vt:lpstr>
      <vt:lpstr>Have you ever had one of those days???</vt:lpstr>
      <vt:lpstr>Behavior</vt:lpstr>
      <vt:lpstr>Quiz</vt:lpstr>
      <vt:lpstr>Functions of Behavior</vt:lpstr>
      <vt:lpstr>The Million Dollar Question…</vt:lpstr>
      <vt:lpstr>Remember . . . </vt:lpstr>
      <vt:lpstr>…but he/she is not behaving!!!</vt:lpstr>
      <vt:lpstr>The ABC’s</vt:lpstr>
      <vt:lpstr>Antecedents</vt:lpstr>
      <vt:lpstr>Behaviors</vt:lpstr>
      <vt:lpstr>Consequences</vt:lpstr>
      <vt:lpstr>PLEASE, PLEASE, PLEASE</vt:lpstr>
      <vt:lpstr>Creeper Van Syndrome</vt:lpstr>
      <vt:lpstr>PowerPoint Presentation</vt:lpstr>
      <vt:lpstr>Change</vt:lpstr>
      <vt:lpstr>IMPORTANT!!!!</vt:lpstr>
      <vt:lpstr>My Advice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Spectrum Disorders</dc:title>
  <dc:subject/>
  <dc:creator/>
  <cp:keywords/>
  <dc:description/>
  <cp:lastModifiedBy>Ryan P. Mcelhany</cp:lastModifiedBy>
  <cp:revision>129</cp:revision>
  <dcterms:created xsi:type="dcterms:W3CDTF">2012-03-01T19:52:44Z</dcterms:created>
  <dcterms:modified xsi:type="dcterms:W3CDTF">2020-05-11T02:43:28Z</dcterms:modified>
  <cp:category/>
</cp:coreProperties>
</file>